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93" r:id="rId2"/>
    <p:sldId id="430" r:id="rId3"/>
    <p:sldId id="458" r:id="rId4"/>
    <p:sldId id="456" r:id="rId5"/>
    <p:sldId id="431" r:id="rId6"/>
    <p:sldId id="461" r:id="rId7"/>
    <p:sldId id="261" r:id="rId8"/>
    <p:sldId id="386" r:id="rId9"/>
    <p:sldId id="473" r:id="rId10"/>
    <p:sldId id="390" r:id="rId11"/>
    <p:sldId id="464" r:id="rId12"/>
    <p:sldId id="416" r:id="rId13"/>
    <p:sldId id="478" r:id="rId14"/>
    <p:sldId id="474" r:id="rId15"/>
    <p:sldId id="443" r:id="rId16"/>
    <p:sldId id="389" r:id="rId17"/>
    <p:sldId id="370" r:id="rId18"/>
    <p:sldId id="460" r:id="rId19"/>
    <p:sldId id="447" r:id="rId20"/>
    <p:sldId id="404" r:id="rId21"/>
    <p:sldId id="462" r:id="rId22"/>
    <p:sldId id="463" r:id="rId23"/>
    <p:sldId id="465" r:id="rId24"/>
    <p:sldId id="468" r:id="rId25"/>
    <p:sldId id="467" r:id="rId26"/>
    <p:sldId id="466" r:id="rId27"/>
    <p:sldId id="394" r:id="rId28"/>
    <p:sldId id="476" r:id="rId29"/>
    <p:sldId id="433" r:id="rId30"/>
    <p:sldId id="453" r:id="rId31"/>
    <p:sldId id="363" r:id="rId32"/>
    <p:sldId id="269" r:id="rId33"/>
    <p:sldId id="434" r:id="rId34"/>
    <p:sldId id="273" r:id="rId35"/>
    <p:sldId id="422" r:id="rId36"/>
    <p:sldId id="435" r:id="rId37"/>
    <p:sldId id="469" r:id="rId38"/>
    <p:sldId id="470" r:id="rId39"/>
    <p:sldId id="471" r:id="rId40"/>
    <p:sldId id="472" r:id="rId41"/>
    <p:sldId id="454" r:id="rId42"/>
    <p:sldId id="275" r:id="rId43"/>
    <p:sldId id="475" r:id="rId44"/>
    <p:sldId id="417" r:id="rId45"/>
    <p:sldId id="385" r:id="rId46"/>
    <p:sldId id="442" r:id="rId47"/>
    <p:sldId id="408" r:id="rId48"/>
    <p:sldId id="426" r:id="rId49"/>
    <p:sldId id="477" r:id="rId50"/>
    <p:sldId id="479" r:id="rId51"/>
    <p:sldId id="480" r:id="rId52"/>
    <p:sldId id="409" r:id="rId53"/>
    <p:sldId id="441" r:id="rId54"/>
    <p:sldId id="407" r:id="rId55"/>
    <p:sldId id="450" r:id="rId56"/>
    <p:sldId id="451" r:id="rId57"/>
    <p:sldId id="322" r:id="rId58"/>
    <p:sldId id="330" r:id="rId59"/>
    <p:sldId id="449" r:id="rId60"/>
    <p:sldId id="395" r:id="rId61"/>
    <p:sldId id="310" r:id="rId62"/>
    <p:sldId id="371" r:id="rId63"/>
    <p:sldId id="292" r:id="rId64"/>
    <p:sldId id="455" r:id="rId65"/>
    <p:sldId id="427" r:id="rId66"/>
    <p:sldId id="391" r:id="rId67"/>
    <p:sldId id="459" r:id="rId68"/>
    <p:sldId id="446" r:id="rId69"/>
    <p:sldId id="432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CDC5"/>
    <a:srgbClr val="D9D9D9"/>
    <a:srgbClr val="FF559A"/>
    <a:srgbClr val="FF64CB"/>
    <a:srgbClr val="FF4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6"/>
    <p:restoredTop sz="84930" autoAdjust="0"/>
  </p:normalViewPr>
  <p:slideViewPr>
    <p:cSldViewPr snapToGrid="0" snapToObjects="1">
      <p:cViewPr varScale="1">
        <p:scale>
          <a:sx n="104" d="100"/>
          <a:sy n="104" d="100"/>
        </p:scale>
        <p:origin x="52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D2D53-A6A3-054C-BF6E-AC18B4E60335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F0530-34A2-5C4A-A10A-9E7274B16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02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62A8B-5620-D648-A711-0CC65CC2F3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00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73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8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5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4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89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09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00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91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77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4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2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16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39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51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83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7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87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0530-34A2-5C4A-A10A-9E7274B164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2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5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5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86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24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32BE-3702-7649-B509-1F2A551331B0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C772-069D-0E4F-8703-D9F1D81F3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2325404" y="2167128"/>
            <a:ext cx="5211326" cy="252374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7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Add your divider text here</a:t>
            </a:r>
          </a:p>
        </p:txBody>
      </p:sp>
    </p:spTree>
    <p:extLst>
      <p:ext uri="{BB962C8B-B14F-4D97-AF65-F5344CB8AC3E}">
        <p14:creationId xmlns:p14="http://schemas.microsoft.com/office/powerpoint/2010/main" val="322848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0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3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5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1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8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3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8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2E40-979F-4F46-AB57-C3F898142D43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90C1E-30F6-2B4C-88CB-40223279C4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56D7C-B74C-664F-B7AB-987CE6BD86D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7475" y="6152815"/>
            <a:ext cx="652546" cy="646447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15B96586-F93F-BF87-C69E-46C7DB660F8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712710" y="6420545"/>
            <a:ext cx="1313815" cy="3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2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www.derotechnical.com/" TargetMode="External"/><Relationship Id="rId4" Type="http://schemas.openxmlformats.org/officeDocument/2006/relationships/hyperlink" Target="mailto:get2bobc@gmail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derotechnical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kappanonline.org/grades-versus-comments-research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kappanonline.org/grades-versus-comments-research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://www.derotechnical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3.jp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otechnical.com/REPORTCARDS/REPORTCARDS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7" Type="http://schemas.openxmlformats.org/officeDocument/2006/relationships/image" Target="../media/image150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otechnical.com/" TargetMode="External"/><Relationship Id="rId2" Type="http://schemas.openxmlformats.org/officeDocument/2006/relationships/hyperlink" Target="mailto:get2bobc@gmail.com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C7C5B5-8737-A842-9AD8-D39C6A12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965" y="1861744"/>
            <a:ext cx="3224069" cy="3134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C27F0C-AFBC-8A41-B287-D454AF977468}"/>
              </a:ext>
            </a:extLst>
          </p:cNvPr>
          <p:cNvSpPr txBox="1"/>
          <p:nvPr/>
        </p:nvSpPr>
        <p:spPr>
          <a:xfrm>
            <a:off x="1877700" y="87086"/>
            <a:ext cx="70337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IMPLEMENTING STANDARDS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KEYS TO SUCCESS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2D60F3-832A-9C47-A526-F18D8B9A76B3}"/>
              </a:ext>
            </a:extLst>
          </p:cNvPr>
          <p:cNvSpPr txBox="1"/>
          <p:nvPr/>
        </p:nvSpPr>
        <p:spPr>
          <a:xfrm>
            <a:off x="3595060" y="5130800"/>
            <a:ext cx="38943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Bob Cornacchioli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get2bobc@gmail.com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http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B4EF7-A417-2DDA-AD37-FAA9A169B445}"/>
              </a:ext>
            </a:extLst>
          </p:cNvPr>
          <p:cNvSpPr txBox="1"/>
          <p:nvPr/>
        </p:nvSpPr>
        <p:spPr>
          <a:xfrm>
            <a:off x="1619857" y="494270"/>
            <a:ext cx="6059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Implementing Standards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B422D-CE5B-587B-E53D-90BB68D3C032}"/>
              </a:ext>
            </a:extLst>
          </p:cNvPr>
          <p:cNvSpPr txBox="1"/>
          <p:nvPr/>
        </p:nvSpPr>
        <p:spPr>
          <a:xfrm>
            <a:off x="2872912" y="5303522"/>
            <a:ext cx="33014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Bob Cornacchioli</a:t>
            </a:r>
          </a:p>
          <a:p>
            <a:pPr algn="ctr"/>
            <a:r>
              <a:rPr lang="en-US" sz="2400" b="1" dirty="0">
                <a:hlinkClick r:id="rId4"/>
              </a:rPr>
              <a:t>get2bobc@gmail.com</a:t>
            </a:r>
            <a:endParaRPr lang="en-US" sz="2400" b="1" dirty="0"/>
          </a:p>
          <a:p>
            <a:pPr algn="ctr"/>
            <a:r>
              <a:rPr lang="en-US" sz="2400" b="1" dirty="0">
                <a:hlinkClick r:id="rId5"/>
              </a:rPr>
              <a:t>www.derotechnical.com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8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062"/>
            <a:ext cx="8229600" cy="1143000"/>
          </a:xfrm>
        </p:spPr>
        <p:txBody>
          <a:bodyPr/>
          <a:lstStyle/>
          <a:p>
            <a:r>
              <a:rPr lang="en-US" b="1" i="1" dirty="0"/>
              <a:t>Standard Resources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-10423" b="-10423"/>
          <a:stretch>
            <a:fillRect/>
          </a:stretch>
        </p:blipFill>
        <p:spPr>
          <a:xfrm>
            <a:off x="381000" y="1905166"/>
            <a:ext cx="1840849" cy="1012396"/>
          </a:xfrm>
        </p:spPr>
      </p:pic>
      <p:pic>
        <p:nvPicPr>
          <p:cNvPr id="5" name="Picture 4" descr="Screen Shot 2016-02-10 at 11.11.27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36254"/>
            <a:ext cx="1921382" cy="932268"/>
          </a:xfrm>
          <a:prstGeom prst="rect">
            <a:avLst/>
          </a:prstGeom>
        </p:spPr>
      </p:pic>
      <p:pic>
        <p:nvPicPr>
          <p:cNvPr id="6" name="Picture 5" descr="Screen Shot 2016-02-10 at 11.14.28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489" y="829434"/>
            <a:ext cx="3129060" cy="1126463"/>
          </a:xfrm>
          <a:prstGeom prst="rect">
            <a:avLst/>
          </a:prstGeom>
        </p:spPr>
      </p:pic>
      <p:pic>
        <p:nvPicPr>
          <p:cNvPr id="8" name="Picture 7" descr="Screen Shot 2016-02-10 at 11.19.58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30" y="1853831"/>
            <a:ext cx="2286843" cy="906371"/>
          </a:xfrm>
          <a:prstGeom prst="rect">
            <a:avLst/>
          </a:prstGeom>
        </p:spPr>
      </p:pic>
      <p:pic>
        <p:nvPicPr>
          <p:cNvPr id="9" name="Picture 8" descr="Screen Shot 2016-02-10 at 11.23.23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17517"/>
            <a:ext cx="2514600" cy="936523"/>
          </a:xfrm>
          <a:prstGeom prst="rect">
            <a:avLst/>
          </a:prstGeom>
        </p:spPr>
      </p:pic>
      <p:pic>
        <p:nvPicPr>
          <p:cNvPr id="10" name="Picture 9" descr="Screen Shot 2016-02-10 at 11.25.27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59" y="2801669"/>
            <a:ext cx="1774530" cy="867100"/>
          </a:xfrm>
          <a:prstGeom prst="rect">
            <a:avLst/>
          </a:prstGeom>
        </p:spPr>
      </p:pic>
      <p:pic>
        <p:nvPicPr>
          <p:cNvPr id="11" name="Picture 10" descr="Screen Shot 2016-02-10 at 11.20.42 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20" y="3129909"/>
            <a:ext cx="2280053" cy="705731"/>
          </a:xfrm>
          <a:prstGeom prst="rect">
            <a:avLst/>
          </a:prstGeom>
        </p:spPr>
      </p:pic>
      <p:pic>
        <p:nvPicPr>
          <p:cNvPr id="14" name="Picture 1" descr="Screen Shot 2012-07-25 at 3.33.13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74" y="3855022"/>
            <a:ext cx="2292030" cy="79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9" descr="Screen Shot 2012-07-18 at 12.36.30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r="1439"/>
          <a:stretch>
            <a:fillRect/>
          </a:stretch>
        </p:blipFill>
        <p:spPr>
          <a:xfrm>
            <a:off x="246470" y="4260080"/>
            <a:ext cx="1778000" cy="1110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0" y="1036552"/>
            <a:ext cx="1832082" cy="5404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09" y="1036552"/>
            <a:ext cx="1874198" cy="5685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60" y="3760784"/>
            <a:ext cx="3251200" cy="863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38549" y="92882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ELA 2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71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MA 2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28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400DB2-C270-3F4E-A4B3-11AEF7D074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7041" y="4571381"/>
            <a:ext cx="1778000" cy="22061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072EDB-75CE-8244-B5F4-4E22136B45FE}"/>
              </a:ext>
            </a:extLst>
          </p:cNvPr>
          <p:cNvSpPr/>
          <p:nvPr/>
        </p:nvSpPr>
        <p:spPr>
          <a:xfrm>
            <a:off x="3621260" y="5399040"/>
            <a:ext cx="19014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CAREFUL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BA9F6937-5B80-9A45-96B4-65074C2B7DE2}"/>
              </a:ext>
            </a:extLst>
          </p:cNvPr>
          <p:cNvSpPr/>
          <p:nvPr/>
        </p:nvSpPr>
        <p:spPr>
          <a:xfrm>
            <a:off x="3591116" y="4674624"/>
            <a:ext cx="1901483" cy="2102887"/>
          </a:xfrm>
          <a:prstGeom prst="frame">
            <a:avLst>
              <a:gd name="adj1" fmla="val 45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648170-6B33-DE4C-894C-BCAB1CA2AF1E}"/>
              </a:ext>
            </a:extLst>
          </p:cNvPr>
          <p:cNvSpPr txBox="1"/>
          <p:nvPr/>
        </p:nvSpPr>
        <p:spPr>
          <a:xfrm rot="20334057">
            <a:off x="1288711" y="5306560"/>
            <a:ext cx="2157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All of them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or some of them?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22E2BD-0785-D541-B171-3A0E7A6C2E2B}"/>
              </a:ext>
            </a:extLst>
          </p:cNvPr>
          <p:cNvSpPr txBox="1"/>
          <p:nvPr/>
        </p:nvSpPr>
        <p:spPr>
          <a:xfrm rot="1691634">
            <a:off x="5776415" y="5068481"/>
            <a:ext cx="2327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As written or “word smith “School Speak” out of them </a:t>
            </a:r>
          </a:p>
        </p:txBody>
      </p:sp>
    </p:spTree>
    <p:extLst>
      <p:ext uri="{BB962C8B-B14F-4D97-AF65-F5344CB8AC3E}">
        <p14:creationId xmlns:p14="http://schemas.microsoft.com/office/powerpoint/2010/main" val="4708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7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185B8-EC4F-964D-AA92-31A5AC8A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tx2"/>
                </a:solidFill>
              </a:rPr>
              <a:t>Most Common Mistakes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15C53-8A49-FE46-9568-344AD3236B4D}"/>
              </a:ext>
            </a:extLst>
          </p:cNvPr>
          <p:cNvSpPr txBox="1"/>
          <p:nvPr/>
        </p:nvSpPr>
        <p:spPr>
          <a:xfrm>
            <a:off x="474133" y="1339078"/>
            <a:ext cx="790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TIME: </a:t>
            </a:r>
            <a:r>
              <a:rPr lang="en-US" sz="2400" dirty="0"/>
              <a:t>Insufficient professional development in the transition from traditional to standard grades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04288-E119-7B40-A6E3-FCFC631C9866}"/>
              </a:ext>
            </a:extLst>
          </p:cNvPr>
          <p:cNvSpPr txBox="1"/>
          <p:nvPr/>
        </p:nvSpPr>
        <p:spPr>
          <a:xfrm>
            <a:off x="481685" y="2261019"/>
            <a:ext cx="790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Too many standards negatively impacts differentiated instruction, re-teaching and grades with little to no evidence</a:t>
            </a:r>
          </a:p>
        </p:txBody>
      </p:sp>
      <p:pic>
        <p:nvPicPr>
          <p:cNvPr id="5" name="Picture 4" descr="A corn on the cob&#10;&#10;Description automatically generated with medium confidence">
            <a:extLst>
              <a:ext uri="{FF2B5EF4-FFF2-40B4-BE49-F238E27FC236}">
                <a16:creationId xmlns:a16="http://schemas.microsoft.com/office/drawing/2014/main" id="{B6CDAE81-5B18-434C-BB46-2AA7B24AB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" r="2" b="3606"/>
          <a:stretch/>
        </p:blipFill>
        <p:spPr>
          <a:xfrm flipH="1">
            <a:off x="624689" y="3141084"/>
            <a:ext cx="1890962" cy="209181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 descr="A picture containing food, corn, close&#10;&#10;Description automatically generated">
            <a:extLst>
              <a:ext uri="{FF2B5EF4-FFF2-40B4-BE49-F238E27FC236}">
                <a16:creationId xmlns:a16="http://schemas.microsoft.com/office/drawing/2014/main" id="{8A8CC5AD-F7BF-2D49-AE29-580B44965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8" r="2" b="17843"/>
          <a:stretch/>
        </p:blipFill>
        <p:spPr>
          <a:xfrm>
            <a:off x="6285352" y="3141084"/>
            <a:ext cx="2098157" cy="209181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 descr="A green sign with white arrows&#10;&#10;Description automatically generated with medium confidence">
            <a:extLst>
              <a:ext uri="{FF2B5EF4-FFF2-40B4-BE49-F238E27FC236}">
                <a16:creationId xmlns:a16="http://schemas.microsoft.com/office/drawing/2014/main" id="{B6CDF70C-1611-3047-A058-6C8470764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48" y="3141084"/>
            <a:ext cx="34480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3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5570"/>
            <a:ext cx="6515100" cy="3597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75" b="1" i="1" dirty="0">
                <a:solidFill>
                  <a:srgbClr val="0070C0"/>
                </a:solidFill>
              </a:rPr>
              <a:t>AUSTIN’S BUTTERFLY</a:t>
            </a:r>
            <a:br>
              <a:rPr lang="en-US" sz="3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br>
              <a:rPr lang="en-US" sz="2025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1706" y="5496612"/>
            <a:ext cx="8942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www.youtube.com</a:t>
            </a:r>
            <a:r>
              <a:rPr lang="en-US" sz="3200" dirty="0"/>
              <a:t>/</a:t>
            </a:r>
            <a:r>
              <a:rPr lang="en-US" sz="3200" dirty="0" err="1"/>
              <a:t>watch?v</a:t>
            </a:r>
            <a:r>
              <a:rPr lang="en-US" sz="3200" dirty="0"/>
              <a:t>=hqh1MRWZjms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5" y="2152169"/>
            <a:ext cx="5937901" cy="31802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3624" y="2152168"/>
            <a:ext cx="1892808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3529584" y="2152168"/>
            <a:ext cx="1949394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5550408" y="2152168"/>
            <a:ext cx="1949394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1568196" y="3793516"/>
            <a:ext cx="1892808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3534156" y="3793516"/>
            <a:ext cx="1949394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5554980" y="3793516"/>
            <a:ext cx="1949394" cy="1590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83"/>
            <a:ext cx="865139" cy="548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861" y="36983"/>
            <a:ext cx="865139" cy="5487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1705" y="971188"/>
            <a:ext cx="8700248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Featuring Ron Berger from Expeditionary Learning. </a:t>
            </a:r>
            <a:br>
              <a:rPr lang="en-US" sz="3200" dirty="0"/>
            </a:br>
            <a:r>
              <a:rPr lang="en-US" sz="3200" dirty="0"/>
              <a:t>Produced by David Grant   (</a:t>
            </a:r>
            <a:r>
              <a:rPr lang="en-US" sz="3200" dirty="0" err="1"/>
              <a:t>www.elschools.org</a:t>
            </a:r>
            <a:r>
              <a:rPr lang="en-US" sz="3200" dirty="0"/>
              <a:t>)</a:t>
            </a:r>
            <a:br>
              <a:rPr lang="en-US" sz="1350" dirty="0"/>
            </a:br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215153" y="2622341"/>
            <a:ext cx="1138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Next Faculty </a:t>
            </a:r>
          </a:p>
          <a:p>
            <a:pPr algn="ctr"/>
            <a:r>
              <a:rPr lang="en-US" b="1" dirty="0"/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7696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7B82-F0AD-4F4F-93D5-0B2E07B9F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857"/>
            <a:ext cx="9144000" cy="119581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Essential Question #1</a:t>
            </a:r>
            <a:br>
              <a:rPr lang="en-US" dirty="0"/>
            </a:br>
            <a:r>
              <a:rPr lang="en-US" sz="3100" b="1" i="1" dirty="0">
                <a:solidFill>
                  <a:schemeClr val="accent1">
                    <a:lumMod val="75000"/>
                  </a:schemeClr>
                </a:solidFill>
              </a:rPr>
              <a:t>What is the Primary purpose of classroom assessments?</a:t>
            </a:r>
            <a:br>
              <a:rPr lang="en-US" sz="4000" dirty="0"/>
            </a:br>
            <a:endParaRPr lang="en-US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EDC13F-CF55-2140-83B4-A6399EB3A45D}"/>
              </a:ext>
            </a:extLst>
          </p:cNvPr>
          <p:cNvGrpSpPr/>
          <p:nvPr/>
        </p:nvGrpSpPr>
        <p:grpSpPr>
          <a:xfrm>
            <a:off x="152400" y="1581671"/>
            <a:ext cx="9144000" cy="1326291"/>
            <a:chOff x="152400" y="1581671"/>
            <a:chExt cx="9144000" cy="1326291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F7C52D0F-20DB-AC41-924F-E49DD035CC83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1712146"/>
              <a:ext cx="9144000" cy="11958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Think about it for a moment!</a:t>
              </a:r>
              <a:br>
                <a:rPr lang="en-US" sz="4000" dirty="0"/>
              </a:br>
              <a:endParaRPr lang="en-US" sz="4000" dirty="0"/>
            </a:p>
          </p:txBody>
        </p:sp>
        <p:pic>
          <p:nvPicPr>
            <p:cNvPr id="7" name="Graphic 6" descr="Thought outline">
              <a:extLst>
                <a:ext uri="{FF2B5EF4-FFF2-40B4-BE49-F238E27FC236}">
                  <a16:creationId xmlns:a16="http://schemas.microsoft.com/office/drawing/2014/main" id="{5CD85951-9179-8D41-8AF7-EA3629C3F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4335" y="1581671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Thought outline">
              <a:extLst>
                <a:ext uri="{FF2B5EF4-FFF2-40B4-BE49-F238E27FC236}">
                  <a16:creationId xmlns:a16="http://schemas.microsoft.com/office/drawing/2014/main" id="{CC0604C8-5851-C04C-9CBA-EE0D8FD55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88876" y="1581671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4D0A25C-7458-E24E-AB07-ACC276E80D4F}"/>
              </a:ext>
            </a:extLst>
          </p:cNvPr>
          <p:cNvSpPr txBox="1"/>
          <p:nvPr/>
        </p:nvSpPr>
        <p:spPr>
          <a:xfrm>
            <a:off x="1012847" y="2907962"/>
            <a:ext cx="70273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What students do, what students know, </a:t>
            </a:r>
          </a:p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how students think, </a:t>
            </a:r>
          </a:p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sort and select students and to justify </a:t>
            </a:r>
          </a:p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and provide evidence to support grades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7448AE-0616-624D-939F-E79CF73641AE}"/>
              </a:ext>
            </a:extLst>
          </p:cNvPr>
          <p:cNvSpPr txBox="1"/>
          <p:nvPr/>
        </p:nvSpPr>
        <p:spPr>
          <a:xfrm>
            <a:off x="172988" y="5263985"/>
            <a:ext cx="883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INFORM TEACHING and  IMPROVE LEARNING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BF2C4-6691-064F-9868-4594B7C78275}"/>
              </a:ext>
            </a:extLst>
          </p:cNvPr>
          <p:cNvSpPr/>
          <p:nvPr/>
        </p:nvSpPr>
        <p:spPr>
          <a:xfrm rot="19280512">
            <a:off x="2434278" y="3696155"/>
            <a:ext cx="3323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STUDENTS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417919-BD0A-8A46-B247-359AE725661A}"/>
              </a:ext>
            </a:extLst>
          </p:cNvPr>
          <p:cNvSpPr/>
          <p:nvPr/>
        </p:nvSpPr>
        <p:spPr>
          <a:xfrm rot="19392352">
            <a:off x="3396273" y="5015986"/>
            <a:ext cx="18571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60884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05DF2-13A5-5F4F-8CCC-79768097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144"/>
            <a:ext cx="8229600" cy="590335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Strong Leadership is a must!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71CDE-98F4-334C-8379-1F198CF94B58}"/>
              </a:ext>
            </a:extLst>
          </p:cNvPr>
          <p:cNvSpPr txBox="1"/>
          <p:nvPr/>
        </p:nvSpPr>
        <p:spPr>
          <a:xfrm>
            <a:off x="296560" y="716689"/>
            <a:ext cx="85879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Focusing on the WHY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Communication with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Looking at assessments/grading changes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Creating rubrics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Selection of standards with guidelines/timelines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Advancement/retention policies with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Professional development for all and new staff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Data analysis once scoring begins!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Provide adequate time for the transition from traditional grades to standard grades (6-24 months)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INCLUDE Technology Department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Creation of the SBRC- feedback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Decisions on work-arounds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Skipping these steps will result in at best - continuous revisions and most often </a:t>
            </a:r>
            <a:r>
              <a:rPr lang="en-US" sz="2400" i="1" u="sng" dirty="0"/>
              <a:t>FAILURE!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F245A-F779-9C44-8502-EF1C6E251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53" y="6115060"/>
            <a:ext cx="862076" cy="7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8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A0AC49A-93EE-7C49-A543-5E778F6C1F7F}"/>
              </a:ext>
            </a:extLst>
          </p:cNvPr>
          <p:cNvSpPr txBox="1">
            <a:spLocks/>
          </p:cNvSpPr>
          <p:nvPr/>
        </p:nvSpPr>
        <p:spPr>
          <a:xfrm>
            <a:off x="318054" y="26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Standards Worksheet  </a:t>
            </a:r>
            <a:r>
              <a:rPr lang="en-US" sz="2000" dirty="0"/>
              <a:t>http://</a:t>
            </a:r>
            <a:r>
              <a:rPr lang="en-US" sz="2000" dirty="0" err="1"/>
              <a:t>www.derotechnical.com</a:t>
            </a:r>
            <a:r>
              <a:rPr lang="en-US" sz="2000" dirty="0"/>
              <a:t>/STANDARDS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0C1CC-B9F4-C841-921C-1E374780F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32" y="1145653"/>
            <a:ext cx="6688085" cy="74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DF429-37EB-574D-A58D-C56EA92B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3771047"/>
            <a:ext cx="90551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7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274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Selecting Your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948" y="791425"/>
            <a:ext cx="9037052" cy="4117459"/>
          </a:xfrm>
        </p:spPr>
        <p:txBody>
          <a:bodyPr>
            <a:normAutofit fontScale="62500" lnSpcReduction="20000"/>
          </a:bodyPr>
          <a:lstStyle/>
          <a:p>
            <a:r>
              <a:rPr lang="en-US" sz="3500" b="1" dirty="0">
                <a:solidFill>
                  <a:srgbClr val="558ED5"/>
                </a:solidFill>
              </a:rPr>
              <a:t>Grade level </a:t>
            </a:r>
            <a:r>
              <a:rPr lang="en-US" sz="3500" b="1" dirty="0">
                <a:solidFill>
                  <a:srgbClr val="FF0000"/>
                </a:solidFill>
              </a:rPr>
              <a:t>teacher</a:t>
            </a:r>
            <a:r>
              <a:rPr lang="en-US" sz="3500" b="1" dirty="0">
                <a:solidFill>
                  <a:srgbClr val="558ED5"/>
                </a:solidFill>
              </a:rPr>
              <a:t> Team</a:t>
            </a:r>
            <a:r>
              <a:rPr lang="en-US" sz="3500" dirty="0"/>
              <a:t>* - Pilot concerns</a:t>
            </a:r>
          </a:p>
          <a:p>
            <a:r>
              <a:rPr lang="en-US" sz="3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Discussions vs. Disagreements </a:t>
            </a:r>
            <a:r>
              <a:rPr lang="en-US" sz="3500" dirty="0"/>
              <a:t>– STRONG ADMIN LEADERSHIP</a:t>
            </a:r>
          </a:p>
          <a:p>
            <a:r>
              <a:rPr lang="en-US" sz="3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Set guidelines </a:t>
            </a:r>
            <a:r>
              <a:rPr lang="en-US" sz="3500" dirty="0"/>
              <a:t>- # of standards per content area per grade level including Life Skills/Work Habits/Successful Skills for Learning</a:t>
            </a:r>
          </a:p>
          <a:p>
            <a:r>
              <a:rPr lang="en-US" sz="3500" b="1" dirty="0">
                <a:solidFill>
                  <a:srgbClr val="558ED5"/>
                </a:solidFill>
              </a:rPr>
              <a:t>Different Student Groups </a:t>
            </a:r>
            <a:r>
              <a:rPr lang="en-US" sz="3500" baseline="30000" dirty="0"/>
              <a:t>_ </a:t>
            </a:r>
            <a:r>
              <a:rPr lang="en-US" sz="3500" dirty="0"/>
              <a:t>GIFTED, Special Education, ELL</a:t>
            </a:r>
            <a:endParaRPr lang="en-US" sz="3500" b="1" dirty="0">
              <a:solidFill>
                <a:srgbClr val="558ED5"/>
              </a:solidFill>
            </a:endParaRPr>
          </a:p>
          <a:p>
            <a:r>
              <a:rPr lang="en-US" sz="3500" b="1" dirty="0">
                <a:solidFill>
                  <a:srgbClr val="558ED5"/>
                </a:solidFill>
              </a:rPr>
              <a:t>Benchmark Dates </a:t>
            </a:r>
            <a:r>
              <a:rPr lang="en-US" sz="3500" dirty="0"/>
              <a:t>– 1</a:t>
            </a:r>
            <a:r>
              <a:rPr lang="en-US" sz="3500" baseline="30000" dirty="0"/>
              <a:t>st</a:t>
            </a:r>
            <a:r>
              <a:rPr lang="en-US" sz="3500" dirty="0"/>
              <a:t> Draft per content area</a:t>
            </a:r>
          </a:p>
          <a:p>
            <a:r>
              <a:rPr lang="en-US" sz="3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Compare</a:t>
            </a:r>
            <a:r>
              <a:rPr lang="en-US" sz="3500" dirty="0"/>
              <a:t> Standards # by Content by Grade Level</a:t>
            </a:r>
          </a:p>
          <a:p>
            <a:r>
              <a:rPr lang="en-US" sz="3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Create</a:t>
            </a:r>
            <a:r>
              <a:rPr lang="en-US" sz="3500" dirty="0"/>
              <a:t> a Roadmap with Benchmarks</a:t>
            </a:r>
          </a:p>
          <a:p>
            <a:r>
              <a:rPr lang="en-US" sz="3500" b="1" dirty="0">
                <a:solidFill>
                  <a:srgbClr val="558ED5"/>
                </a:solidFill>
              </a:rPr>
              <a:t>SET/KEEP* </a:t>
            </a:r>
            <a:r>
              <a:rPr lang="en-US" sz="3500" b="1" dirty="0">
                <a:solidFill>
                  <a:srgbClr val="FF0000"/>
                </a:solidFill>
              </a:rPr>
              <a:t>FINAL DATE </a:t>
            </a:r>
            <a:r>
              <a:rPr lang="en-US" sz="3500" dirty="0"/>
              <a:t>– No more changes after</a:t>
            </a:r>
            <a:r>
              <a:rPr lang="mr-IN" sz="3500" dirty="0"/>
              <a:t>…</a:t>
            </a:r>
            <a:endParaRPr lang="en-US" sz="3500" dirty="0"/>
          </a:p>
          <a:p>
            <a:r>
              <a:rPr lang="en-US" sz="3500" b="1" dirty="0">
                <a:solidFill>
                  <a:srgbClr val="558ED5"/>
                </a:solidFill>
              </a:rPr>
              <a:t>IF YOU BUILD IT, THEY WILL COME</a:t>
            </a:r>
            <a:r>
              <a:rPr lang="en-US" sz="3500" dirty="0"/>
              <a:t>– </a:t>
            </a:r>
            <a:r>
              <a:rPr lang="en-US" sz="3500" dirty="0">
                <a:highlight>
                  <a:srgbClr val="FFFF00"/>
                </a:highlight>
              </a:rPr>
              <a:t>Changes before EOY</a:t>
            </a:r>
          </a:p>
          <a:p>
            <a:r>
              <a:rPr lang="en-US" sz="3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Final Standards must be PARENT FRIENDLY- </a:t>
            </a:r>
            <a:r>
              <a:rPr lang="en-US" sz="3500" dirty="0"/>
              <a:t>AVOID educational jargon!</a:t>
            </a:r>
          </a:p>
          <a:p>
            <a:r>
              <a:rPr lang="en-US" sz="3500" dirty="0"/>
              <a:t>Make chart of </a:t>
            </a:r>
            <a:r>
              <a:rPr lang="en-US" sz="3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total standards</a:t>
            </a:r>
            <a:r>
              <a:rPr lang="en-US" sz="3500" dirty="0"/>
              <a:t>/1</a:t>
            </a:r>
            <a:r>
              <a:rPr lang="en-US" sz="3500" baseline="30000" dirty="0"/>
              <a:t>st</a:t>
            </a:r>
            <a:r>
              <a:rPr lang="en-US" sz="3500" dirty="0"/>
              <a:t> check for vertical articulation 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87072"/>
              </p:ext>
            </p:extLst>
          </p:nvPr>
        </p:nvGraphicFramePr>
        <p:xfrm>
          <a:off x="1330127" y="5275245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39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6337" y="104591"/>
            <a:ext cx="444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Suggested Tasks and Benchmarks</a:t>
            </a:r>
          </a:p>
        </p:txBody>
      </p:sp>
      <p:pic>
        <p:nvPicPr>
          <p:cNvPr id="2" name="Picture 1" descr="Screen Shot 2015-12-21 at 10.08.21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8" y="681799"/>
            <a:ext cx="8027894" cy="47743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EFC4A7-4AF5-E043-AAB9-9EFD5BDC5AAD}"/>
              </a:ext>
            </a:extLst>
          </p:cNvPr>
          <p:cNvSpPr/>
          <p:nvPr/>
        </p:nvSpPr>
        <p:spPr>
          <a:xfrm>
            <a:off x="5367646" y="950026"/>
            <a:ext cx="1211283" cy="433449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40000" dist="23000" dir="5400000" sx="80000" sy="80000" rotWithShape="0">
              <a:srgbClr val="000000">
                <a:alpha val="7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0757" y="5991412"/>
            <a:ext cx="6713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http://</a:t>
            </a:r>
            <a:r>
              <a:rPr lang="en-US" sz="2000" b="1" dirty="0" err="1"/>
              <a:t>www.derotechnical.com</a:t>
            </a:r>
            <a:r>
              <a:rPr lang="en-US" sz="2000" b="1" dirty="0"/>
              <a:t>/STANDARDS/</a:t>
            </a:r>
            <a:r>
              <a:rPr lang="en-US" sz="2000" b="1" dirty="0" err="1"/>
              <a:t>Standards.html</a:t>
            </a:r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A050D-041F-D7A8-9A97-40D3DFEBC310}"/>
              </a:ext>
            </a:extLst>
          </p:cNvPr>
          <p:cNvSpPr/>
          <p:nvPr/>
        </p:nvSpPr>
        <p:spPr>
          <a:xfrm>
            <a:off x="4916557" y="895568"/>
            <a:ext cx="451089" cy="438895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  <a:effectLst>
            <a:outerShdw blurRad="40000" dist="23000" dir="5400000" sx="80000" sy="80000" rotWithShape="0">
              <a:srgbClr val="000000">
                <a:alpha val="7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19560565">
            <a:off x="3333783" y="3335744"/>
            <a:ext cx="436489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6167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406F-C19D-6948-B098-59FB2D4CC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</a:rPr>
              <a:t>Delicate Balance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765A3-32EE-B74A-ACF5-23388E49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59" y="1513182"/>
            <a:ext cx="6781800" cy="2324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43388F-235A-A145-B5B0-B7253543EF11}"/>
              </a:ext>
            </a:extLst>
          </p:cNvPr>
          <p:cNvSpPr txBox="1"/>
          <p:nvPr/>
        </p:nvSpPr>
        <p:spPr>
          <a:xfrm rot="837545">
            <a:off x="5086659" y="2709329"/>
            <a:ext cx="325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Too Many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7F6F1-A584-024A-BF8C-9A7C9821245E}"/>
              </a:ext>
            </a:extLst>
          </p:cNvPr>
          <p:cNvSpPr txBox="1"/>
          <p:nvPr/>
        </p:nvSpPr>
        <p:spPr>
          <a:xfrm rot="786827">
            <a:off x="1131516" y="1559466"/>
            <a:ext cx="3252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Too Little Time to </a:t>
            </a:r>
          </a:p>
          <a:p>
            <a:r>
              <a:rPr lang="en-US" sz="2400" b="1" dirty="0"/>
              <a:t>Teach and/or Re-Teach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1774C-3448-9749-BA6E-CD6D674FB9ED}"/>
              </a:ext>
            </a:extLst>
          </p:cNvPr>
          <p:cNvSpPr txBox="1"/>
          <p:nvPr/>
        </p:nvSpPr>
        <p:spPr>
          <a:xfrm>
            <a:off x="290290" y="3858055"/>
            <a:ext cx="8590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Will your teachers have enough time to teach all these standards?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BC3E2-9A79-2441-AA21-0C80327AD61B}"/>
              </a:ext>
            </a:extLst>
          </p:cNvPr>
          <p:cNvSpPr txBox="1"/>
          <p:nvPr/>
        </p:nvSpPr>
        <p:spPr>
          <a:xfrm>
            <a:off x="195948" y="4373309"/>
            <a:ext cx="8947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Will your teachers be able to attach these standards to assignments?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81133-FFE5-0D47-9CD9-4CA1D436465A}"/>
              </a:ext>
            </a:extLst>
          </p:cNvPr>
          <p:cNvSpPr txBox="1"/>
          <p:nvPr/>
        </p:nvSpPr>
        <p:spPr>
          <a:xfrm>
            <a:off x="595094" y="4845021"/>
            <a:ext cx="7744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is  PD has been planned after standards are selected?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88B98C-8F0C-6A4A-85EA-3B40FA91D770}"/>
              </a:ext>
            </a:extLst>
          </p:cNvPr>
          <p:cNvSpPr txBox="1"/>
          <p:nvPr/>
        </p:nvSpPr>
        <p:spPr>
          <a:xfrm>
            <a:off x="2157985" y="5309483"/>
            <a:ext cx="466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(Subject Area, Grade Level, School and District)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C3CF8E-8634-324E-B15E-034523F0B44C}"/>
              </a:ext>
            </a:extLst>
          </p:cNvPr>
          <p:cNvGrpSpPr/>
          <p:nvPr/>
        </p:nvGrpSpPr>
        <p:grpSpPr>
          <a:xfrm>
            <a:off x="195948" y="129196"/>
            <a:ext cx="8685220" cy="1184043"/>
            <a:chOff x="195948" y="129196"/>
            <a:chExt cx="8685220" cy="11840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B5EAAE-0A47-3D41-AFE7-9463D8B92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4448" y="129196"/>
              <a:ext cx="1696720" cy="11549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D76CB0-9755-F74F-B314-414CD10F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948" y="158293"/>
              <a:ext cx="1696720" cy="115494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D3AE6AE-BDB3-AA49-82E1-4D206699211F}"/>
              </a:ext>
            </a:extLst>
          </p:cNvPr>
          <p:cNvSpPr txBox="1"/>
          <p:nvPr/>
        </p:nvSpPr>
        <p:spPr>
          <a:xfrm>
            <a:off x="516981" y="5807671"/>
            <a:ext cx="7799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Forgotten Element of Instructional Leadership:  Grading</a:t>
            </a:r>
          </a:p>
          <a:p>
            <a:pPr algn="ctr"/>
            <a:r>
              <a:rPr lang="en-US" sz="2400" b="1" dirty="0"/>
              <a:t>Thomas </a:t>
            </a:r>
            <a:r>
              <a:rPr lang="en-US" sz="2400" b="1" dirty="0" err="1"/>
              <a:t>Guskey</a:t>
            </a:r>
            <a:r>
              <a:rPr lang="en-US" sz="2400" b="1" dirty="0"/>
              <a:t> and Laura Link</a:t>
            </a:r>
          </a:p>
        </p:txBody>
      </p:sp>
    </p:spTree>
    <p:extLst>
      <p:ext uri="{BB962C8B-B14F-4D97-AF65-F5344CB8AC3E}">
        <p14:creationId xmlns:p14="http://schemas.microsoft.com/office/powerpoint/2010/main" val="171464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31" r="-15831"/>
          <a:stretch>
            <a:fillRect/>
          </a:stretch>
        </p:blipFill>
        <p:spPr>
          <a:xfrm>
            <a:off x="-1461858" y="127000"/>
            <a:ext cx="12077391" cy="6642100"/>
          </a:xfrm>
        </p:spPr>
      </p:pic>
      <p:grpSp>
        <p:nvGrpSpPr>
          <p:cNvPr id="14" name="Group 13"/>
          <p:cNvGrpSpPr/>
          <p:nvPr/>
        </p:nvGrpSpPr>
        <p:grpSpPr>
          <a:xfrm>
            <a:off x="7099300" y="1689100"/>
            <a:ext cx="462186" cy="5067876"/>
            <a:chOff x="7099300" y="1689100"/>
            <a:chExt cx="462186" cy="5067876"/>
          </a:xfrm>
        </p:grpSpPr>
        <p:sp>
          <p:nvSpPr>
            <p:cNvPr id="6" name="TextBox 5"/>
            <p:cNvSpPr txBox="1"/>
            <p:nvPr/>
          </p:nvSpPr>
          <p:spPr>
            <a:xfrm>
              <a:off x="7099300" y="16891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99300" y="2425700"/>
              <a:ext cx="45256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99300" y="28067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99300" y="31877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99300" y="35687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24700" y="5054600"/>
              <a:ext cx="37862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99300" y="57785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99300" y="6172200"/>
              <a:ext cx="4621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0"/>
            <a:ext cx="9232900" cy="6871276"/>
            <a:chOff x="0" y="0"/>
            <a:chExt cx="9232900" cy="6871276"/>
          </a:xfrm>
        </p:grpSpPr>
        <p:sp>
          <p:nvSpPr>
            <p:cNvPr id="15" name="Rectangle 14"/>
            <p:cNvSpPr/>
            <p:nvPr/>
          </p:nvSpPr>
          <p:spPr>
            <a:xfrm>
              <a:off x="0" y="1422400"/>
              <a:ext cx="6946900" cy="5435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8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96200" y="1435676"/>
              <a:ext cx="1447800" cy="5435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8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0"/>
              <a:ext cx="9232900" cy="1422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8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9144000" cy="6871276"/>
            <a:chOff x="0" y="0"/>
            <a:chExt cx="9144000" cy="6871276"/>
          </a:xfrm>
        </p:grpSpPr>
        <p:sp>
          <p:nvSpPr>
            <p:cNvPr id="20" name="Rectangle 19"/>
            <p:cNvSpPr/>
            <p:nvPr/>
          </p:nvSpPr>
          <p:spPr>
            <a:xfrm>
              <a:off x="0" y="0"/>
              <a:ext cx="9144000" cy="2552700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2946976"/>
              <a:ext cx="9144000" cy="3924300"/>
            </a:xfrm>
            <a:prstGeom prst="rect">
              <a:avLst/>
            </a:prstGeom>
            <a:solidFill>
              <a:srgbClr val="FF0000">
                <a:alpha val="5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1500" y="3735405"/>
            <a:ext cx="830448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Wisconsin Parent...</a:t>
            </a:r>
          </a:p>
          <a:p>
            <a:r>
              <a:rPr lang="en-US" sz="3200" b="1" i="1" dirty="0"/>
              <a:t>“Now that I know what standard my daughter is struggling with, I hope I can understand what the standard means?”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1B81E-A6FD-2242-9089-4A9B9EC940B7}"/>
              </a:ext>
            </a:extLst>
          </p:cNvPr>
          <p:cNvSpPr txBox="1"/>
          <p:nvPr/>
        </p:nvSpPr>
        <p:spPr>
          <a:xfrm>
            <a:off x="571500" y="3954160"/>
            <a:ext cx="815237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i="1" dirty="0"/>
              <a:t>This is more evidence for districts to wordsmith all standards removing the “school speak” language!</a:t>
            </a:r>
          </a:p>
        </p:txBody>
      </p:sp>
    </p:spTree>
    <p:extLst>
      <p:ext uri="{BB962C8B-B14F-4D97-AF65-F5344CB8AC3E}">
        <p14:creationId xmlns:p14="http://schemas.microsoft.com/office/powerpoint/2010/main" val="29310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3"/>
          <p:cNvSpPr>
            <a:spLocks noGrp="1"/>
          </p:cNvSpPr>
          <p:nvPr>
            <p:ph type="title"/>
          </p:nvPr>
        </p:nvSpPr>
        <p:spPr>
          <a:xfrm>
            <a:off x="709448" y="2210437"/>
            <a:ext cx="82296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b="1" dirty="0"/>
              <a:t>Understanding Common Language</a:t>
            </a:r>
            <a:br>
              <a:rPr lang="en-US" sz="2800" b="1" dirty="0"/>
            </a:br>
            <a:r>
              <a:rPr lang="en-US" sz="2800" b="1" dirty="0"/>
              <a:t>Constraints and “Givens” in PowerSchool</a:t>
            </a:r>
            <a:br>
              <a:rPr lang="en-US" sz="2800" b="1" dirty="0"/>
            </a:br>
            <a:r>
              <a:rPr lang="en-US" sz="2800" b="1" dirty="0"/>
              <a:t>Best Practices- Standards are Coming!</a:t>
            </a:r>
            <a:br>
              <a:rPr lang="en-US" sz="2800" b="1" dirty="0"/>
            </a:br>
            <a:r>
              <a:rPr lang="en-US" sz="2800" b="1" dirty="0"/>
              <a:t>Importing Standards using Excel</a:t>
            </a:r>
            <a:br>
              <a:rPr lang="en-US" sz="2800" b="1" dirty="0"/>
            </a:br>
            <a:r>
              <a:rPr lang="en-US" sz="2800" b="1" dirty="0"/>
              <a:t>Grade Scales</a:t>
            </a:r>
            <a:br>
              <a:rPr lang="en-US" sz="2800" b="1" dirty="0"/>
            </a:br>
            <a:r>
              <a:rPr lang="en-US" sz="2800" b="1" dirty="0"/>
              <a:t>Looking at  PTP</a:t>
            </a:r>
            <a:br>
              <a:rPr lang="en-US" sz="2800" b="1" dirty="0"/>
            </a:br>
            <a:r>
              <a:rPr lang="en-US" sz="2800" b="1" dirty="0"/>
              <a:t>Report Card options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514600" y="5062718"/>
            <a:ext cx="4907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All PPT can be found @</a:t>
            </a:r>
          </a:p>
          <a:p>
            <a:pPr algn="ctr"/>
            <a:r>
              <a:rPr lang="en-US" sz="3200" dirty="0">
                <a:hlinkClick r:id="rId2"/>
              </a:rPr>
              <a:t>www.derotechnical.com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37930" y="5"/>
            <a:ext cx="8744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Agenda/Participants will be engaged in: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3343" y="436110"/>
            <a:ext cx="5376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   Related Subjects/Specials  ?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89849" y="1110341"/>
            <a:ext cx="83275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I have seen and continue to see</a:t>
            </a:r>
            <a:r>
              <a:rPr lang="mr-IN" sz="2400" b="1" dirty="0"/>
              <a:t>…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More focus on ELA </a:t>
            </a:r>
            <a:r>
              <a:rPr lang="mr-IN" sz="2400" b="1" dirty="0"/>
              <a:t>–</a:t>
            </a:r>
            <a:r>
              <a:rPr lang="en-US" sz="2400" b="1" dirty="0"/>
              <a:t> MA </a:t>
            </a:r>
            <a:r>
              <a:rPr lang="mr-IN" sz="2400" b="1" dirty="0"/>
              <a:t>–</a:t>
            </a:r>
            <a:r>
              <a:rPr lang="en-US" sz="2400" b="1" dirty="0"/>
              <a:t> BEHAVIORAL </a:t>
            </a:r>
            <a:r>
              <a:rPr lang="mr-IN" sz="2400" b="1" dirty="0"/>
              <a:t>–</a:t>
            </a:r>
            <a:r>
              <a:rPr lang="en-US" sz="2400" b="1" dirty="0"/>
              <a:t> SCI </a:t>
            </a:r>
            <a:r>
              <a:rPr lang="mr-IN" sz="2400" b="1" dirty="0"/>
              <a:t>–</a:t>
            </a:r>
            <a:r>
              <a:rPr lang="en-US" sz="2400" b="1" dirty="0"/>
              <a:t> SOC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Focus on Core &amp; Behavior - Participation grades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General standards </a:t>
            </a:r>
            <a:r>
              <a:rPr lang="mr-IN" sz="2400" b="1" dirty="0"/>
              <a:t>–</a:t>
            </a:r>
            <a:r>
              <a:rPr lang="en-US" sz="2400" b="1" dirty="0"/>
              <a:t> not grade specific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Specialist Rosters </a:t>
            </a:r>
            <a:r>
              <a:rPr lang="mr-IN" sz="2400" b="1" dirty="0"/>
              <a:t>–</a:t>
            </a:r>
            <a:r>
              <a:rPr lang="en-US" sz="2400" b="1" dirty="0"/>
              <a:t> Entire Elementary Schools # of students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Specialist </a:t>
            </a:r>
            <a:r>
              <a:rPr lang="mr-IN" sz="2400" b="1" dirty="0"/>
              <a:t>–</a:t>
            </a:r>
            <a:r>
              <a:rPr lang="en-US" sz="2400" b="1" dirty="0"/>
              <a:t> Masters of the Fill Down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Very few clients ask for Specialist Comments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New Treads: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3-5 total standards for all specials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Academic Performance per content area not grade level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Behavior Standards ( eliminates the need for a comment)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BS standards - same of all related subjects, selected from those for core academic subjects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0"/>
            <a:ext cx="1727200" cy="156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49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45C17D8-F79E-5E41-8D54-84E2EBC11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28535"/>
              </p:ext>
            </p:extLst>
          </p:nvPr>
        </p:nvGraphicFramePr>
        <p:xfrm>
          <a:off x="152405" y="1258449"/>
          <a:ext cx="8908473" cy="475719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510628">
                  <a:extLst>
                    <a:ext uri="{9D8B030D-6E8A-4147-A177-3AD203B41FA5}">
                      <a16:colId xmlns:a16="http://schemas.microsoft.com/office/drawing/2014/main" val="3403885549"/>
                    </a:ext>
                  </a:extLst>
                </a:gridCol>
                <a:gridCol w="1948287">
                  <a:extLst>
                    <a:ext uri="{9D8B030D-6E8A-4147-A177-3AD203B41FA5}">
                      <a16:colId xmlns:a16="http://schemas.microsoft.com/office/drawing/2014/main" val="3063378712"/>
                    </a:ext>
                  </a:extLst>
                </a:gridCol>
                <a:gridCol w="1581219">
                  <a:extLst>
                    <a:ext uri="{9D8B030D-6E8A-4147-A177-3AD203B41FA5}">
                      <a16:colId xmlns:a16="http://schemas.microsoft.com/office/drawing/2014/main" val="3311734037"/>
                    </a:ext>
                  </a:extLst>
                </a:gridCol>
                <a:gridCol w="2108806">
                  <a:extLst>
                    <a:ext uri="{9D8B030D-6E8A-4147-A177-3AD203B41FA5}">
                      <a16:colId xmlns:a16="http://schemas.microsoft.com/office/drawing/2014/main" val="162080255"/>
                    </a:ext>
                  </a:extLst>
                </a:gridCol>
                <a:gridCol w="1759533">
                  <a:extLst>
                    <a:ext uri="{9D8B030D-6E8A-4147-A177-3AD203B41FA5}">
                      <a16:colId xmlns:a16="http://schemas.microsoft.com/office/drawing/2014/main" val="827756983"/>
                    </a:ext>
                  </a:extLst>
                </a:gridCol>
              </a:tblGrid>
              <a:tr h="690181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B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C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E/F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8872424"/>
                  </a:ext>
                </a:extLst>
              </a:tr>
              <a:tr h="32461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839035"/>
                  </a:ext>
                </a:extLst>
              </a:tr>
              <a:tr h="3246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1800" dirty="0"/>
                        <a:t>roficient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800" dirty="0"/>
                        <a:t>eveloping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1800" dirty="0"/>
                        <a:t>eginning</a:t>
                      </a:r>
                      <a:endParaRPr lang="en-US" sz="18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NY</a:t>
                      </a:r>
                      <a:r>
                        <a:rPr lang="en-US" sz="1800" dirty="0"/>
                        <a:t> = Not Yet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9116"/>
                  </a:ext>
                </a:extLst>
              </a:tr>
              <a:tr h="3246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1800" dirty="0"/>
                        <a:t>dvanced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800" dirty="0"/>
                        <a:t>eets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800" dirty="0"/>
                        <a:t>eveloping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1800" dirty="0"/>
                        <a:t>nacceptable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095892"/>
                  </a:ext>
                </a:extLst>
              </a:tr>
              <a:tr h="3246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800" dirty="0"/>
                        <a:t>xceeds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arget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pproaches</a:t>
                      </a:r>
                      <a:endParaRPr lang="en-US" sz="18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FFB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= Falls Far Below</a:t>
                      </a:r>
                      <a:endParaRPr lang="en-US" sz="18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SC</a:t>
                      </a:r>
                      <a:r>
                        <a:rPr lang="en-US" sz="1800" dirty="0"/>
                        <a:t> – See Comment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52313"/>
                  </a:ext>
                </a:extLst>
              </a:tr>
              <a:tr h="3246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800" dirty="0"/>
                        <a:t>astery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800" dirty="0"/>
                        <a:t>ffective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1800" dirty="0"/>
                        <a:t>cceptable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800" dirty="0"/>
                        <a:t>eveloping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874419"/>
                  </a:ext>
                </a:extLst>
              </a:tr>
              <a:tr h="42903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</a:rPr>
                        <a:t>EX</a:t>
                      </a:r>
                      <a:r>
                        <a:rPr lang="en-US" sz="1800" dirty="0" err="1"/>
                        <a:t>emplary</a:t>
                      </a:r>
                      <a:endParaRPr lang="en-US" sz="18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1800" dirty="0"/>
                        <a:t>roficient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800" dirty="0"/>
                        <a:t>eveloping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800" dirty="0"/>
                        <a:t>merging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1800" dirty="0"/>
                        <a:t>o Grade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3864402"/>
                  </a:ext>
                </a:extLst>
              </a:tr>
              <a:tr h="3246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</a:rPr>
                        <a:t>EX</a:t>
                      </a:r>
                      <a:r>
                        <a:rPr lang="en-US" sz="1800" dirty="0" err="1"/>
                        <a:t>ceptional</a:t>
                      </a:r>
                      <a:r>
                        <a:rPr lang="en-US" sz="1800" dirty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</a:rPr>
                        <a:t>AB</a:t>
                      </a:r>
                      <a:r>
                        <a:rPr lang="en-US" sz="1800" dirty="0" err="1"/>
                        <a:t>ove</a:t>
                      </a:r>
                      <a:r>
                        <a:rPr lang="en-US" sz="1800" dirty="0"/>
                        <a:t> Exception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1800" dirty="0"/>
                        <a:t>atisfactory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</a:rPr>
                        <a:t>BE</a:t>
                      </a:r>
                      <a:r>
                        <a:rPr lang="en-US" sz="1800" dirty="0" err="1"/>
                        <a:t>low</a:t>
                      </a:r>
                      <a:r>
                        <a:rPr lang="en-US" sz="1800" dirty="0"/>
                        <a:t> Expectation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1800" dirty="0"/>
                        <a:t>nsatisfactory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0146096"/>
                  </a:ext>
                </a:extLst>
              </a:tr>
              <a:tr h="3516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1800" dirty="0"/>
                        <a:t>utstanding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1800" dirty="0"/>
                        <a:t>atisfactory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1800" dirty="0"/>
                        <a:t>nsatisfactory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1800" dirty="0"/>
                        <a:t>eeds Improvement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221043"/>
                  </a:ext>
                </a:extLst>
              </a:tr>
              <a:tr h="35166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2000" dirty="0"/>
                        <a:t>onsistently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2000" dirty="0"/>
                        <a:t>sually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2000" dirty="0"/>
                        <a:t>ften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sz="2000" dirty="0"/>
                        <a:t>nfrequently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0478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C19CD4A-EDAC-894A-BF8B-B6BC4A843CD3}"/>
              </a:ext>
            </a:extLst>
          </p:cNvPr>
          <p:cNvSpPr/>
          <p:nvPr/>
        </p:nvSpPr>
        <p:spPr>
          <a:xfrm>
            <a:off x="1352999" y="224040"/>
            <a:ext cx="69943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Grade Scales for Standards</a:t>
            </a: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6D03D-9DE6-CA4E-B7F9-13442C5D7ABA}"/>
              </a:ext>
            </a:extLst>
          </p:cNvPr>
          <p:cNvSpPr/>
          <p:nvPr/>
        </p:nvSpPr>
        <p:spPr>
          <a:xfrm>
            <a:off x="2059575" y="5959817"/>
            <a:ext cx="50294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What will you use?</a:t>
            </a:r>
            <a:endParaRPr lang="en-US" sz="4800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9BCA1AB3-191D-B949-81EF-5EE3855B89B5}"/>
              </a:ext>
            </a:extLst>
          </p:cNvPr>
          <p:cNvSpPr/>
          <p:nvPr/>
        </p:nvSpPr>
        <p:spPr>
          <a:xfrm>
            <a:off x="152405" y="5223165"/>
            <a:ext cx="7148940" cy="792482"/>
          </a:xfrm>
          <a:prstGeom prst="frame">
            <a:avLst>
              <a:gd name="adj1" fmla="val 4808"/>
            </a:avLst>
          </a:prstGeom>
          <a:solidFill>
            <a:srgbClr val="FF0000"/>
          </a:solidFill>
          <a:ln w="31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06D20F-5F9F-CD4B-AA3B-449F0C746651}"/>
              </a:ext>
            </a:extLst>
          </p:cNvPr>
          <p:cNvGrpSpPr/>
          <p:nvPr/>
        </p:nvGrpSpPr>
        <p:grpSpPr>
          <a:xfrm>
            <a:off x="7429495" y="2767445"/>
            <a:ext cx="1562100" cy="3220082"/>
            <a:chOff x="7429495" y="2767445"/>
            <a:chExt cx="1562100" cy="32200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2C7279-7BB0-2D44-9351-0D0953A6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495" y="2767445"/>
              <a:ext cx="1562100" cy="6477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2A158B-0276-E148-99F8-8A0CB3A5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4145" y="4168485"/>
              <a:ext cx="812800" cy="266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9A63FF-C988-FF4F-ADE1-7AFBACCED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2145" y="5352527"/>
              <a:ext cx="1371600" cy="6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50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86D95-34C2-4949-BCBC-A5FC85949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736600"/>
            <a:ext cx="8877300" cy="5384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3F4961-1386-7F4B-9C96-E8348CB6E94A}"/>
              </a:ext>
            </a:extLst>
          </p:cNvPr>
          <p:cNvSpPr/>
          <p:nvPr/>
        </p:nvSpPr>
        <p:spPr>
          <a:xfrm>
            <a:off x="767931" y="16237"/>
            <a:ext cx="76363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Understanding a Grading Rubric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7CAB29-0B5F-7F4A-99D0-F5DB44F8549E}"/>
              </a:ext>
            </a:extLst>
          </p:cNvPr>
          <p:cNvSpPr/>
          <p:nvPr/>
        </p:nvSpPr>
        <p:spPr>
          <a:xfrm>
            <a:off x="1754771" y="6139926"/>
            <a:ext cx="5509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Pizza Rubrics can work too! 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8DBE7-7C62-4C4D-B476-1252CA73AF16}"/>
              </a:ext>
            </a:extLst>
          </p:cNvPr>
          <p:cNvSpPr txBox="1"/>
          <p:nvPr/>
        </p:nvSpPr>
        <p:spPr>
          <a:xfrm>
            <a:off x="512621" y="3221180"/>
            <a:ext cx="139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Huntsville City Schools, Alabama &amp;</a:t>
            </a:r>
          </a:p>
          <a:p>
            <a:pPr algn="ctr"/>
            <a:r>
              <a:rPr lang="en-US" b="1" dirty="0"/>
              <a:t>many others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7D87CAD2-6F16-7A4A-8939-F9215E445FD8}"/>
              </a:ext>
            </a:extLst>
          </p:cNvPr>
          <p:cNvSpPr/>
          <p:nvPr/>
        </p:nvSpPr>
        <p:spPr>
          <a:xfrm>
            <a:off x="767931" y="1316182"/>
            <a:ext cx="7636386" cy="49876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3F4961-1386-7F4B-9C96-E8348CB6E94A}"/>
              </a:ext>
            </a:extLst>
          </p:cNvPr>
          <p:cNvSpPr/>
          <p:nvPr/>
        </p:nvSpPr>
        <p:spPr>
          <a:xfrm>
            <a:off x="767931" y="16237"/>
            <a:ext cx="75199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Assessment/Assignment Rubric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E4462-09A8-564F-A765-2D5BB43F0790}"/>
              </a:ext>
            </a:extLst>
          </p:cNvPr>
          <p:cNvSpPr txBox="1"/>
          <p:nvPr/>
        </p:nvSpPr>
        <p:spPr>
          <a:xfrm>
            <a:off x="277088" y="942109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Rubric templates and examples exist all over the Internet, or simply ask colleagues if they have developed rubrics for similar assignments.  </a:t>
            </a:r>
            <a:r>
              <a:rPr lang="en-US" b="1" dirty="0"/>
              <a:t>This would be an EXCELLENT grade level or faculty meeting agenda item!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0C978-1F4E-B443-94CA-098F8190B82D}"/>
              </a:ext>
            </a:extLst>
          </p:cNvPr>
          <p:cNvSpPr txBox="1"/>
          <p:nvPr/>
        </p:nvSpPr>
        <p:spPr>
          <a:xfrm>
            <a:off x="290938" y="1842658"/>
            <a:ext cx="8534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Select an assignment for your course - ideally one that all teachers in a grade level will need to assess and provide feedback on to administration. </a:t>
            </a:r>
          </a:p>
          <a:p>
            <a:endParaRPr lang="en-US" dirty="0"/>
          </a:p>
          <a:p>
            <a:r>
              <a:rPr lang="en-US" dirty="0"/>
              <a:t>Decide what you want students to demonstrate about their learning through that assignment. These are your criteria.  </a:t>
            </a:r>
            <a:r>
              <a:rPr lang="en-US" b="1" dirty="0"/>
              <a:t>One assessment can have multiple </a:t>
            </a:r>
            <a:r>
              <a:rPr lang="en-US" b="1" dirty="0" err="1"/>
              <a:t>criterias</a:t>
            </a:r>
            <a:r>
              <a:rPr lang="en-US" b="1" dirty="0"/>
              <a:t>!</a:t>
            </a:r>
          </a:p>
          <a:p>
            <a:endParaRPr lang="en-US" dirty="0"/>
          </a:p>
          <a:p>
            <a:r>
              <a:rPr lang="en-US" dirty="0"/>
              <a:t>Develop the markers of quality on which you feel comfortable evaluating students’ level of learning - often along with </a:t>
            </a:r>
            <a:r>
              <a:rPr lang="en-US" b="1" i="1" dirty="0">
                <a:solidFill>
                  <a:srgbClr val="FF0000"/>
                </a:solidFill>
              </a:rPr>
              <a:t>your </a:t>
            </a:r>
            <a:r>
              <a:rPr lang="en-US" i="1" dirty="0">
                <a:solidFill>
                  <a:srgbClr val="FF0000"/>
                </a:solidFill>
              </a:rPr>
              <a:t>grade scale</a:t>
            </a:r>
            <a:r>
              <a:rPr lang="en-US" dirty="0"/>
              <a:t>. (i.e., "excellent-4," “meets=3,” ”approaching -2”, "fair-1," "poor-0"; or, "Mastery," "Emerging," "Beginning" for a developmental approach)</a:t>
            </a:r>
          </a:p>
          <a:p>
            <a:endParaRPr lang="en-US" dirty="0"/>
          </a:p>
          <a:p>
            <a:r>
              <a:rPr lang="en-US" dirty="0"/>
              <a:t>Give students the rubric ahead of time. Advise them to use it in guiding their completion of the assignment.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F3F1E2-C312-9240-AE7A-C58B9A1E60C9}"/>
              </a:ext>
            </a:extLst>
          </p:cNvPr>
          <p:cNvSpPr/>
          <p:nvPr/>
        </p:nvSpPr>
        <p:spPr>
          <a:xfrm>
            <a:off x="3109341" y="1720349"/>
            <a:ext cx="2942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The Process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F24031-41F6-EC4B-B249-7D6794E38DC9}"/>
              </a:ext>
            </a:extLst>
          </p:cNvPr>
          <p:cNvSpPr/>
          <p:nvPr/>
        </p:nvSpPr>
        <p:spPr>
          <a:xfrm>
            <a:off x="823341" y="5918278"/>
            <a:ext cx="70437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This is important but time consuming work, 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please do not require this on all assessments!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385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142C02-3BAA-5D4C-BFDA-E172124D2BAD}"/>
              </a:ext>
            </a:extLst>
          </p:cNvPr>
          <p:cNvSpPr/>
          <p:nvPr/>
        </p:nvSpPr>
        <p:spPr>
          <a:xfrm>
            <a:off x="508621" y="16237"/>
            <a:ext cx="79090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Blank Rubric – Assignment Name</a:t>
            </a:r>
            <a:endParaRPr lang="en-US" sz="4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C583DE-D825-2C48-B46D-04D07355E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945769"/>
              </p:ext>
            </p:extLst>
          </p:nvPr>
        </p:nvGraphicFramePr>
        <p:xfrm>
          <a:off x="245659" y="1397000"/>
          <a:ext cx="8516202" cy="4363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367">
                  <a:extLst>
                    <a:ext uri="{9D8B030D-6E8A-4147-A177-3AD203B41FA5}">
                      <a16:colId xmlns:a16="http://schemas.microsoft.com/office/drawing/2014/main" val="2587956933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868175496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1517781822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292639949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3022518137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1196903684"/>
                    </a:ext>
                  </a:extLst>
                </a:gridCol>
              </a:tblGrid>
              <a:tr h="3873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Rubric Criteria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Student Score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508817"/>
                  </a:ext>
                </a:extLst>
              </a:tr>
              <a:tr h="72023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Criteria 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175390"/>
                  </a:ext>
                </a:extLst>
              </a:tr>
              <a:tr h="72023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Criteria 2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04464"/>
                  </a:ext>
                </a:extLst>
              </a:tr>
              <a:tr h="72023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Criteria 3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521413"/>
                  </a:ext>
                </a:extLst>
              </a:tr>
              <a:tr h="72023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Criteria 4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020030"/>
                  </a:ext>
                </a:extLst>
              </a:tr>
              <a:tr h="72023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Criteria 5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3630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8518C1-2500-0B40-ADF3-38357768257F}"/>
              </a:ext>
            </a:extLst>
          </p:cNvPr>
          <p:cNvSpPr txBox="1"/>
          <p:nvPr/>
        </p:nvSpPr>
        <p:spPr>
          <a:xfrm>
            <a:off x="1965280" y="2183631"/>
            <a:ext cx="540451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do students need to know or demonstrate to achieve these scores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ADA383-2976-5F46-A3F4-B74651FB27A2}"/>
              </a:ext>
            </a:extLst>
          </p:cNvPr>
          <p:cNvGrpSpPr/>
          <p:nvPr/>
        </p:nvGrpSpPr>
        <p:grpSpPr>
          <a:xfrm>
            <a:off x="1296537" y="2210927"/>
            <a:ext cx="6020936" cy="3425598"/>
            <a:chOff x="1296537" y="2210927"/>
            <a:chExt cx="6020936" cy="3425598"/>
          </a:xfrm>
        </p:grpSpPr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760A889C-ED60-8E44-A23E-31BA4B8AE466}"/>
                </a:ext>
              </a:extLst>
            </p:cNvPr>
            <p:cNvSpPr/>
            <p:nvPr/>
          </p:nvSpPr>
          <p:spPr>
            <a:xfrm>
              <a:off x="1296537" y="2210927"/>
              <a:ext cx="464024" cy="3425598"/>
            </a:xfrm>
            <a:prstGeom prst="rightBrace">
              <a:avLst>
                <a:gd name="adj1" fmla="val 8333"/>
                <a:gd name="adj2" fmla="val 49203"/>
              </a:avLst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6E7A4-6936-8349-A909-2E83DFA97B5A}"/>
                </a:ext>
              </a:extLst>
            </p:cNvPr>
            <p:cNvSpPr txBox="1"/>
            <p:nvPr/>
          </p:nvSpPr>
          <p:spPr>
            <a:xfrm>
              <a:off x="1912960" y="3714461"/>
              <a:ext cx="5404513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How many criteria will this assignment cover?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610B069-B3C5-1541-88FC-B54BBC1F3B14}"/>
              </a:ext>
            </a:extLst>
          </p:cNvPr>
          <p:cNvSpPr/>
          <p:nvPr/>
        </p:nvSpPr>
        <p:spPr>
          <a:xfrm>
            <a:off x="1828800" y="5202015"/>
            <a:ext cx="642342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Activity for grade level specific common assessments for teachers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77737C-6942-DF46-8D01-6D90446D734C}"/>
              </a:ext>
            </a:extLst>
          </p:cNvPr>
          <p:cNvSpPr/>
          <p:nvPr/>
        </p:nvSpPr>
        <p:spPr>
          <a:xfrm>
            <a:off x="1312458" y="5913974"/>
            <a:ext cx="62074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Once students have an understanding of their grade scale, students can help their teachers create this rubric possibly assessing their own progress in each criteria!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7A1950-B939-6345-ACA3-D232D332CC9B}"/>
              </a:ext>
            </a:extLst>
          </p:cNvPr>
          <p:cNvGrpSpPr/>
          <p:nvPr/>
        </p:nvGrpSpPr>
        <p:grpSpPr>
          <a:xfrm>
            <a:off x="2320119" y="887102"/>
            <a:ext cx="6435922" cy="369332"/>
            <a:chOff x="2320119" y="887102"/>
            <a:chExt cx="6435922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167018-1D07-4749-874C-A228CE72F4EA}"/>
                </a:ext>
              </a:extLst>
            </p:cNvPr>
            <p:cNvSpPr txBox="1"/>
            <p:nvPr/>
          </p:nvSpPr>
          <p:spPr>
            <a:xfrm>
              <a:off x="7246974" y="887102"/>
              <a:ext cx="150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or your values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D2360E4-A0AF-354C-80CF-F601F0FC1D80}"/>
                </a:ext>
              </a:extLst>
            </p:cNvPr>
            <p:cNvCxnSpPr/>
            <p:nvPr/>
          </p:nvCxnSpPr>
          <p:spPr>
            <a:xfrm>
              <a:off x="2320119" y="1097825"/>
              <a:ext cx="477671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379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9003C0-D9C6-6B48-A756-DDF98A2B8F9F}"/>
              </a:ext>
            </a:extLst>
          </p:cNvPr>
          <p:cNvSpPr/>
          <p:nvPr/>
        </p:nvSpPr>
        <p:spPr>
          <a:xfrm>
            <a:off x="1613059" y="16237"/>
            <a:ext cx="56183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The Power of Feedback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34619-B59E-B54B-A773-DD8A7D821414}"/>
              </a:ext>
            </a:extLst>
          </p:cNvPr>
          <p:cNvSpPr txBox="1"/>
          <p:nvPr/>
        </p:nvSpPr>
        <p:spPr>
          <a:xfrm>
            <a:off x="2895602" y="665014"/>
            <a:ext cx="314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Electronic/Handwritten/Verbal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2A307-6445-7A42-B74A-90CDA3BF4C6A}"/>
              </a:ext>
            </a:extLst>
          </p:cNvPr>
          <p:cNvSpPr txBox="1"/>
          <p:nvPr/>
        </p:nvSpPr>
        <p:spPr>
          <a:xfrm>
            <a:off x="203744" y="1082958"/>
            <a:ext cx="4534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Hopefully without mandates your teachers have been providing written &amp; verbal feedback for years!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FA68C-AE59-324F-9752-5744B6526A46}"/>
              </a:ext>
            </a:extLst>
          </p:cNvPr>
          <p:cNvSpPr txBox="1"/>
          <p:nvPr/>
        </p:nvSpPr>
        <p:spPr>
          <a:xfrm>
            <a:off x="4738255" y="1080647"/>
            <a:ext cx="4308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When a waitress/waiter writes a personal note on the bill or napkin, you are most likely to leave a larger tip!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78F3B4-2A9C-5449-96D4-998175DF2819}"/>
              </a:ext>
            </a:extLst>
          </p:cNvPr>
          <p:cNvGrpSpPr/>
          <p:nvPr/>
        </p:nvGrpSpPr>
        <p:grpSpPr>
          <a:xfrm>
            <a:off x="359542" y="2017609"/>
            <a:ext cx="8566863" cy="3806225"/>
            <a:chOff x="217595" y="2204586"/>
            <a:chExt cx="8566863" cy="38062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A60E13-E593-784E-8392-7DD418F5F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9737" y="2204586"/>
              <a:ext cx="4574721" cy="38062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733D62-8011-F745-836E-30A81D5450FC}"/>
                </a:ext>
              </a:extLst>
            </p:cNvPr>
            <p:cNvSpPr txBox="1"/>
            <p:nvPr/>
          </p:nvSpPr>
          <p:spPr>
            <a:xfrm>
              <a:off x="217595" y="2523833"/>
              <a:ext cx="399214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1. PTP allows teachers to enter a description when creating an assignment. </a:t>
              </a:r>
            </a:p>
            <a:p>
              <a:r>
                <a:rPr lang="en-US" sz="2000" dirty="0"/>
                <a:t>2. Don’t make this a mandate or it might backfire on you! </a:t>
              </a:r>
            </a:p>
            <a:p>
              <a:r>
                <a:rPr lang="en-US" sz="2000" dirty="0"/>
                <a:t>3. Can be see through the portal by students and guardians!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1E2742-B7F8-3F42-A6C8-C5AFDE1F85D2}"/>
              </a:ext>
            </a:extLst>
          </p:cNvPr>
          <p:cNvGrpSpPr/>
          <p:nvPr/>
        </p:nvGrpSpPr>
        <p:grpSpPr>
          <a:xfrm>
            <a:off x="359542" y="4519439"/>
            <a:ext cx="7087274" cy="2264548"/>
            <a:chOff x="359542" y="4519439"/>
            <a:chExt cx="7087274" cy="22645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BAF028-BACF-224C-B1D2-BA2EB55CC174}"/>
                </a:ext>
              </a:extLst>
            </p:cNvPr>
            <p:cNvGrpSpPr/>
            <p:nvPr/>
          </p:nvGrpSpPr>
          <p:grpSpPr>
            <a:xfrm>
              <a:off x="1675364" y="5932110"/>
              <a:ext cx="5771452" cy="851877"/>
              <a:chOff x="1675364" y="5932110"/>
              <a:chExt cx="5771452" cy="85187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647208-2D46-9749-88BE-9B8B5AB8F375}"/>
                  </a:ext>
                </a:extLst>
              </p:cNvPr>
              <p:cNvSpPr/>
              <p:nvPr/>
            </p:nvSpPr>
            <p:spPr>
              <a:xfrm>
                <a:off x="2944201" y="5932110"/>
                <a:ext cx="321491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</a:rPr>
                  <a:t>Thomas R.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</a:rPr>
                  <a:t>Guskey</a:t>
                </a:r>
                <a:endParaRPr lang="en-US" sz="3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CA4328-D238-C047-AB26-BE604AF949D1}"/>
                  </a:ext>
                </a:extLst>
              </p:cNvPr>
              <p:cNvSpPr txBox="1"/>
              <p:nvPr/>
            </p:nvSpPr>
            <p:spPr>
              <a:xfrm>
                <a:off x="1675364" y="6414655"/>
                <a:ext cx="5771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hlinkClick r:id="rId3"/>
                  </a:rPr>
                  <a:t>http://kappanonline.org/grades-versus-comments-research</a:t>
                </a:r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1293B4-C5CD-3146-B3C4-D500E365E757}"/>
                </a:ext>
              </a:extLst>
            </p:cNvPr>
            <p:cNvSpPr txBox="1"/>
            <p:nvPr/>
          </p:nvSpPr>
          <p:spPr>
            <a:xfrm>
              <a:off x="359542" y="4519439"/>
              <a:ext cx="37074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4. Some districts are moving towards feedback only – no grades on specific assessments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3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9003C0-D9C6-6B48-A756-DDF98A2B8F9F}"/>
              </a:ext>
            </a:extLst>
          </p:cNvPr>
          <p:cNvSpPr/>
          <p:nvPr/>
        </p:nvSpPr>
        <p:spPr>
          <a:xfrm>
            <a:off x="1613059" y="16237"/>
            <a:ext cx="56183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The Power of Feedback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A4328-D238-C047-AB26-BE604AF949D1}"/>
              </a:ext>
            </a:extLst>
          </p:cNvPr>
          <p:cNvSpPr txBox="1"/>
          <p:nvPr/>
        </p:nvSpPr>
        <p:spPr>
          <a:xfrm>
            <a:off x="1607124" y="6414655"/>
            <a:ext cx="577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http://kappanonline.org/grades-versus-comments-research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34619-B59E-B54B-A773-DD8A7D821414}"/>
              </a:ext>
            </a:extLst>
          </p:cNvPr>
          <p:cNvSpPr txBox="1"/>
          <p:nvPr/>
        </p:nvSpPr>
        <p:spPr>
          <a:xfrm>
            <a:off x="2895602" y="665014"/>
            <a:ext cx="3182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Electronic via PowerTeacherPro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33D62-8011-F745-836E-30A81D5450FC}"/>
              </a:ext>
            </a:extLst>
          </p:cNvPr>
          <p:cNvSpPr txBox="1"/>
          <p:nvPr/>
        </p:nvSpPr>
        <p:spPr>
          <a:xfrm>
            <a:off x="65189" y="1013306"/>
            <a:ext cx="8994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While scoring or afterwards, teachers can select an assignment score and enter a comment which can be viewed through the portal for students and/or guardians.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NORMALLY</a:t>
            </a:r>
            <a:r>
              <a:rPr lang="en-US" sz="2000" dirty="0"/>
              <a:t> – I recommend not allowing standards to have comments for a variety of reasons.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A4C56E-3BE6-6044-9818-BCAC69B41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20" y="2457563"/>
            <a:ext cx="8163548" cy="373542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81239D-BF68-4448-971A-02F3B9878C2F}"/>
              </a:ext>
            </a:extLst>
          </p:cNvPr>
          <p:cNvCxnSpPr/>
          <p:nvPr/>
        </p:nvCxnSpPr>
        <p:spPr>
          <a:xfrm>
            <a:off x="1607124" y="3158839"/>
            <a:ext cx="5929749" cy="2590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6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875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i="1" dirty="0"/>
              <a:t>Change requires </a:t>
            </a:r>
            <a:r>
              <a:rPr lang="en-US" b="1" i="1" u="sng" dirty="0"/>
              <a:t>continual</a:t>
            </a:r>
            <a:r>
              <a:rPr lang="en-US" b="1" i="1" dirty="0"/>
              <a:t> checking of your stakeholders temperature. </a:t>
            </a:r>
            <a:br>
              <a:rPr lang="en-US" b="1" i="1" dirty="0"/>
            </a:br>
            <a:r>
              <a:rPr lang="en-US" sz="5300" b="1" i="1" dirty="0">
                <a:solidFill>
                  <a:schemeClr val="accent1">
                    <a:lumMod val="75000"/>
                  </a:schemeClr>
                </a:solidFill>
              </a:rPr>
              <a:t>HAS THIS HAPPENED YET?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4569723"/>
            <a:ext cx="1600200" cy="533400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Parents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33800" y="4569723"/>
            <a:ext cx="1905000" cy="533400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Teachers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86400" y="4569723"/>
            <a:ext cx="2209800" cy="533400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Tech Team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888" y="2318671"/>
            <a:ext cx="2114296" cy="211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2311400"/>
            <a:ext cx="2235200" cy="223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1A7C2-D0FE-0547-857C-88798EE1C5E9}"/>
              </a:ext>
            </a:extLst>
          </p:cNvPr>
          <p:cNvSpPr txBox="1"/>
          <p:nvPr/>
        </p:nvSpPr>
        <p:spPr>
          <a:xfrm>
            <a:off x="1310182" y="5527343"/>
            <a:ext cx="591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you imagine a time when parent changes from saying: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You’re going to have to try harder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what strategies/resources can you use to master this standard</a:t>
            </a:r>
            <a:r>
              <a:rPr lang="en-US" dirty="0"/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5467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CC6C-45AD-CA46-A4B5-8B4F2CBE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04333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Communicating Change is Coming!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5CD52-A29B-B346-BBCF-66E42A1AE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979"/>
            <a:ext cx="9144000" cy="32495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F5F512-29D5-6046-A861-D0DE7C87D497}"/>
              </a:ext>
            </a:extLst>
          </p:cNvPr>
          <p:cNvSpPr txBox="1">
            <a:spLocks/>
          </p:cNvSpPr>
          <p:nvPr/>
        </p:nvSpPr>
        <p:spPr>
          <a:xfrm>
            <a:off x="609600" y="58408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Ruth B.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Uecker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 Assistant Superintendent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Great Falls Public Schools, Montana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93A153-CCD6-F841-B5A1-6BBA5EBAE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52" y="836688"/>
            <a:ext cx="8111295" cy="50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8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000000"/>
                </a:solidFill>
              </a:rPr>
              <a:t>Read anything by Ken O’Connor </a:t>
            </a:r>
            <a:br>
              <a:rPr lang="en-US" sz="3600" b="1" i="1" dirty="0">
                <a:solidFill>
                  <a:srgbClr val="000000"/>
                </a:solidFill>
              </a:rPr>
            </a:br>
            <a:r>
              <a:rPr lang="en-US" sz="3600" b="1" i="1" dirty="0">
                <a:solidFill>
                  <a:srgbClr val="000000"/>
                </a:solidFill>
              </a:rPr>
              <a:t>aka The Grade Doctor</a:t>
            </a:r>
          </a:p>
        </p:txBody>
      </p:sp>
      <p:pic>
        <p:nvPicPr>
          <p:cNvPr id="2969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643062"/>
            <a:ext cx="791361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1" y="1635125"/>
            <a:ext cx="774699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27" y="1508454"/>
            <a:ext cx="901700" cy="123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9"/>
          <p:cNvSpPr txBox="1">
            <a:spLocks noChangeArrowheads="1"/>
          </p:cNvSpPr>
          <p:nvPr/>
        </p:nvSpPr>
        <p:spPr bwMode="auto">
          <a:xfrm>
            <a:off x="3335354" y="1574800"/>
            <a:ext cx="444974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Far more important than the grade is how the district has trained teachers in the proper techniques in determining that grade</a:t>
            </a:r>
            <a:r>
              <a:rPr lang="en-US" sz="2000" b="1"/>
              <a:t>. </a:t>
            </a:r>
            <a:r>
              <a:rPr lang="en-US" sz="2000" dirty="0"/>
              <a:t>PowerTeacherPro has been designed with many of Ken O’Connor’s principles.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58200" y="524470"/>
            <a:ext cx="5512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5496" y="4080367"/>
            <a:ext cx="8384504" cy="1610449"/>
            <a:chOff x="505496" y="4080367"/>
            <a:chExt cx="8384504" cy="1610449"/>
          </a:xfrm>
        </p:grpSpPr>
        <p:grpSp>
          <p:nvGrpSpPr>
            <p:cNvPr id="2" name="Group 1"/>
            <p:cNvGrpSpPr/>
            <p:nvPr/>
          </p:nvGrpSpPr>
          <p:grpSpPr>
            <a:xfrm>
              <a:off x="505496" y="4080367"/>
              <a:ext cx="3612789" cy="1610449"/>
              <a:chOff x="657896" y="3686667"/>
              <a:chExt cx="3612789" cy="161044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548642" y="4559299"/>
                <a:ext cx="715258" cy="719487"/>
                <a:chOff x="2574726" y="161"/>
                <a:chExt cx="946546" cy="946546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2574726" y="161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0" name="Oval 4"/>
                <p:cNvSpPr/>
                <p:nvPr/>
              </p:nvSpPr>
              <p:spPr>
                <a:xfrm>
                  <a:off x="2713344" y="138779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HOPE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3555427" y="4515247"/>
                <a:ext cx="715258" cy="719487"/>
                <a:chOff x="3856741" y="617547"/>
                <a:chExt cx="946546" cy="946546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3856741" y="617547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8" name="Oval 6"/>
                <p:cNvSpPr/>
                <p:nvPr/>
              </p:nvSpPr>
              <p:spPr>
                <a:xfrm>
                  <a:off x="3995359" y="756165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ZERO’s</a:t>
                  </a: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931123" y="3695353"/>
                <a:ext cx="894612" cy="882625"/>
                <a:chOff x="4173372" y="2004800"/>
                <a:chExt cx="946546" cy="946546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4173372" y="2004800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6" name="Oval 8"/>
                <p:cNvSpPr/>
                <p:nvPr/>
              </p:nvSpPr>
              <p:spPr>
                <a:xfrm>
                  <a:off x="4311990" y="2143418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MISSING WORK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1558307" y="4577629"/>
                <a:ext cx="715258" cy="719487"/>
                <a:chOff x="3286191" y="3117291"/>
                <a:chExt cx="946546" cy="946546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3286191" y="3117291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4" name="Oval 10"/>
                <p:cNvSpPr/>
                <p:nvPr/>
              </p:nvSpPr>
              <p:spPr>
                <a:xfrm>
                  <a:off x="3424809" y="3255909"/>
                  <a:ext cx="669309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EXTRA CREDIT</a:t>
                  </a: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2924078" y="3686667"/>
                <a:ext cx="971632" cy="883371"/>
                <a:chOff x="1863261" y="3117291"/>
                <a:chExt cx="946546" cy="946546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1863261" y="3117291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Oval 12"/>
                <p:cNvSpPr/>
                <p:nvPr/>
              </p:nvSpPr>
              <p:spPr>
                <a:xfrm>
                  <a:off x="2001879" y="3255909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TENDENCY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57896" y="4570038"/>
                <a:ext cx="715258" cy="719487"/>
                <a:chOff x="976080" y="2004800"/>
                <a:chExt cx="946546" cy="946546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76080" y="2004800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Oval 14"/>
                <p:cNvSpPr/>
                <p:nvPr/>
              </p:nvSpPr>
              <p:spPr>
                <a:xfrm>
                  <a:off x="1114698" y="2143418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MAKE UP WORK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961827" y="3695701"/>
                <a:ext cx="874930" cy="892372"/>
                <a:chOff x="1292711" y="617547"/>
                <a:chExt cx="946546" cy="946546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1292711" y="617547"/>
                  <a:ext cx="946546" cy="946546"/>
                </a:xfrm>
                <a:prstGeom prst="ellipse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Oval 16"/>
                <p:cNvSpPr/>
                <p:nvPr/>
              </p:nvSpPr>
              <p:spPr>
                <a:xfrm>
                  <a:off x="1431329" y="756165"/>
                  <a:ext cx="669310" cy="66931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970" tIns="13970" rIns="13970" bIns="1397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100" kern="1200" dirty="0"/>
                    <a:t>Evidence</a:t>
                  </a:r>
                </a:p>
              </p:txBody>
            </p:sp>
          </p:grpSp>
        </p:grpSp>
        <p:sp>
          <p:nvSpPr>
            <p:cNvPr id="31" name="TextBox 2"/>
            <p:cNvSpPr txBox="1">
              <a:spLocks noChangeArrowheads="1"/>
            </p:cNvSpPr>
            <p:nvPr/>
          </p:nvSpPr>
          <p:spPr bwMode="auto">
            <a:xfrm>
              <a:off x="4241800" y="4318000"/>
              <a:ext cx="46482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 dirty="0"/>
                <a:t>Learning Conversations:  </a:t>
              </a:r>
            </a:p>
            <a:p>
              <a:pPr eaLnBrk="1" hangingPunct="1"/>
              <a:r>
                <a:rPr lang="en-US" sz="2000" b="1" i="1" dirty="0"/>
                <a:t>The Culture of Grading</a:t>
              </a:r>
            </a:p>
            <a:p>
              <a:pPr eaLnBrk="1" hangingPunct="1"/>
              <a:r>
                <a:rPr lang="en-US" b="1" dirty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Have you had these chats yet?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7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AFD6-2C8C-1945-AD9C-CB0809924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Your concerns…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028C2E-1476-8847-93B5-EDD9BF416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104900"/>
            <a:ext cx="8597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18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9170" y="93833"/>
            <a:ext cx="8470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High Recommended -  Standard Based Learning FB Page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959" y="5800340"/>
            <a:ext cx="794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https://</a:t>
            </a:r>
            <a:r>
              <a:rPr lang="en-US" sz="2000" b="1" dirty="0" err="1"/>
              <a:t>www.facebook.com</a:t>
            </a:r>
            <a:r>
              <a:rPr lang="en-US" sz="2000" b="1" dirty="0"/>
              <a:t>/groups/</a:t>
            </a:r>
            <a:r>
              <a:rPr lang="en-US" sz="2000" b="1" dirty="0" err="1"/>
              <a:t>standardsbasedlearningandgrading</a:t>
            </a:r>
            <a:r>
              <a:rPr lang="en-US" sz="2000" b="1" dirty="0"/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88D7A-DB6C-A84B-AA79-709DCCFF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725"/>
            <a:ext cx="9144000" cy="4157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A9810-7A9B-3D41-B7C7-1DD4FD53199E}"/>
              </a:ext>
            </a:extLst>
          </p:cNvPr>
          <p:cNvSpPr txBox="1"/>
          <p:nvPr/>
        </p:nvSpPr>
        <p:spPr>
          <a:xfrm>
            <a:off x="1688953" y="5013064"/>
            <a:ext cx="533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Ken O’Connor is a frequent contributor to this page</a:t>
            </a:r>
          </a:p>
          <a:p>
            <a:pPr marL="342900" indent="-342900">
              <a:buAutoNum type="arabicPeriod"/>
            </a:pPr>
            <a:r>
              <a:rPr lang="en-US" dirty="0"/>
              <a:t>Searchable by content areas as well… nice feature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FD9670-1278-1246-B14B-72554C8CECE9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925158" y="4582758"/>
            <a:ext cx="763795" cy="75347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1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Content Placeholder 3" descr="Screen Shot 2012-09-15 at 4.58.52 P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4401"/>
          <a:stretch>
            <a:fillRect/>
          </a:stretch>
        </p:blipFill>
        <p:spPr>
          <a:xfrm>
            <a:off x="0" y="2895600"/>
            <a:ext cx="5410200" cy="2974975"/>
          </a:xfrm>
        </p:spPr>
      </p:pic>
      <p:pic>
        <p:nvPicPr>
          <p:cNvPr id="29698" name="Picture 4" descr="Screen Shot 2012-09-15 at 5.0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01775"/>
            <a:ext cx="2286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7808" y="381000"/>
            <a:ext cx="5544306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558ED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GRADING PRACTICES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366FF"/>
                </a:solidFill>
              </a:rPr>
              <a:t>Fix #14 – Tendency </a:t>
            </a:r>
            <a:r>
              <a:rPr lang="en-US" sz="2400" b="1" dirty="0" err="1">
                <a:solidFill>
                  <a:srgbClr val="3366FF"/>
                </a:solidFill>
              </a:rPr>
              <a:t>vs</a:t>
            </a:r>
            <a:r>
              <a:rPr lang="en-US" sz="2400" b="1" dirty="0">
                <a:solidFill>
                  <a:srgbClr val="3366FF"/>
                </a:solidFill>
              </a:rPr>
              <a:t> Average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9438702">
            <a:off x="1679441" y="3272751"/>
            <a:ext cx="2033129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Tendency</a:t>
            </a:r>
          </a:p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Trends</a:t>
            </a:r>
          </a:p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Average</a:t>
            </a:r>
          </a:p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Mastery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237490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67400" y="2173288"/>
            <a:ext cx="31741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If at first you don’t succeed, </a:t>
            </a:r>
          </a:p>
          <a:p>
            <a:pPr eaLnBrk="1" hangingPunct="1"/>
            <a:r>
              <a:rPr lang="en-US" sz="1800" dirty="0"/>
              <a:t>skydiving may not be for you!</a:t>
            </a:r>
          </a:p>
        </p:txBody>
      </p: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3276600" y="1752600"/>
            <a:ext cx="1724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The most recent </a:t>
            </a:r>
          </a:p>
          <a:p>
            <a:pPr algn="ctr" eaLnBrk="1" hangingPunct="1"/>
            <a:r>
              <a:rPr lang="en-US" sz="1800"/>
              <a:t>score for all </a:t>
            </a:r>
          </a:p>
          <a:p>
            <a:pPr algn="ctr" eaLnBrk="1" hangingPunct="1"/>
            <a:r>
              <a:rPr lang="en-US" sz="1800"/>
              <a:t>is a 4!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14800" y="26670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7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154988" cy="432911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</a:rPr>
              <a:t>With teachers at your Grade Level</a:t>
            </a:r>
          </a:p>
          <a:p>
            <a:r>
              <a:rPr lang="en-US" dirty="0">
                <a:latin typeface="Calibri" charset="0"/>
              </a:rPr>
              <a:t>With teachers at your School</a:t>
            </a:r>
          </a:p>
          <a:p>
            <a:r>
              <a:rPr lang="en-US" dirty="0">
                <a:latin typeface="Calibri" charset="0"/>
              </a:rPr>
              <a:t>With teachers in the District</a:t>
            </a:r>
          </a:p>
          <a:p>
            <a:r>
              <a:rPr lang="en-US" dirty="0">
                <a:latin typeface="Calibri" charset="0"/>
              </a:rPr>
              <a:t>What does it mean for next placement?</a:t>
            </a:r>
          </a:p>
          <a:p>
            <a:r>
              <a:rPr lang="en-US" dirty="0">
                <a:latin typeface="Calibri" charset="0"/>
              </a:rPr>
              <a:t>How are Special Needs students graded?</a:t>
            </a:r>
          </a:p>
          <a:p>
            <a:r>
              <a:rPr lang="en-US" dirty="0">
                <a:latin typeface="Calibri" charset="0"/>
              </a:rPr>
              <a:t>What do students need to know and 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</a:rPr>
              <a:t>    be able to demonstrate? </a:t>
            </a:r>
          </a:p>
          <a:p>
            <a:pPr marL="0" indent="0">
              <a:buNone/>
            </a:pPr>
            <a:endParaRPr lang="en-US" dirty="0">
              <a:latin typeface="Calibri" charset="0"/>
            </a:endParaRPr>
          </a:p>
        </p:txBody>
      </p:sp>
      <p:pic>
        <p:nvPicPr>
          <p:cNvPr id="327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17638"/>
            <a:ext cx="1785938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3581400"/>
            <a:ext cx="113188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1"/>
          <p:cNvSpPr>
            <a:spLocks noGrp="1"/>
          </p:cNvSpPr>
          <p:nvPr>
            <p:ph type="title"/>
          </p:nvPr>
        </p:nvSpPr>
        <p:spPr>
          <a:xfrm>
            <a:off x="123825" y="685800"/>
            <a:ext cx="8988425" cy="1143000"/>
          </a:xfrm>
        </p:spPr>
        <p:txBody>
          <a:bodyPr>
            <a:normAutofit fontScale="90000"/>
          </a:bodyPr>
          <a:lstStyle/>
          <a:p>
            <a:r>
              <a:rPr lang="en-US" sz="3200" b="1">
                <a:latin typeface="Calibri" charset="0"/>
              </a:rPr>
              <a:t>Your Conversion Scale has been set…  </a:t>
            </a:r>
            <a:br>
              <a:rPr lang="en-US" sz="3200" b="1">
                <a:latin typeface="Calibri" charset="0"/>
              </a:rPr>
            </a:br>
            <a:r>
              <a:rPr lang="en-US" sz="3200" b="1">
                <a:solidFill>
                  <a:srgbClr val="FF0000"/>
                </a:solidFill>
                <a:latin typeface="Calibri" charset="0"/>
              </a:rPr>
              <a:t>now what does a 4 or a C really mean?</a:t>
            </a:r>
            <a:br>
              <a:rPr lang="en-US" sz="3200" b="1">
                <a:solidFill>
                  <a:srgbClr val="FF0000"/>
                </a:solidFill>
                <a:latin typeface="Calibri" charset="0"/>
              </a:rPr>
            </a:br>
            <a:r>
              <a:rPr lang="en-US" sz="3200" b="1">
                <a:latin typeface="Calibri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21773" y="5746368"/>
            <a:ext cx="5504407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Everyone on the Same Page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8444754" y="94171"/>
            <a:ext cx="5512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94202327"/>
      </p:ext>
    </p:extLst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Grade Scales</a:t>
            </a:r>
            <a:b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</a:b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Courses use Grade Scales </a:t>
            </a:r>
            <a:r>
              <a:rPr lang="mr-IN" sz="2700" b="1" i="1" dirty="0">
                <a:solidFill>
                  <a:srgbClr val="FF0000"/>
                </a:solidFill>
                <a:latin typeface="Calibri" charset="0"/>
              </a:rPr>
              <a:t>–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 Assignments, Standards use Grade Scales</a:t>
            </a:r>
            <a:endParaRPr lang="en-US" sz="2700" b="1" i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6665" y="6205113"/>
            <a:ext cx="607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Technical Note - 8 Character Limit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0" y="1234383"/>
            <a:ext cx="8050412" cy="2388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0" y="3910105"/>
            <a:ext cx="7672480" cy="18151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1400" y="3429000"/>
            <a:ext cx="422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 = 90-100,  3 = 75-89,  2 = 60=74,  1 = 0-59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1400" y="5842000"/>
            <a:ext cx="430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= 85-100,  M = 70-84,  P = 50=69,  N = 0-49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40EABF7-FEA5-3725-3A5A-A57A5CB7C142}"/>
              </a:ext>
            </a:extLst>
          </p:cNvPr>
          <p:cNvSpPr/>
          <p:nvPr/>
        </p:nvSpPr>
        <p:spPr>
          <a:xfrm>
            <a:off x="5189838" y="2458995"/>
            <a:ext cx="679621" cy="729048"/>
          </a:xfrm>
          <a:custGeom>
            <a:avLst/>
            <a:gdLst>
              <a:gd name="connsiteX0" fmla="*/ 679621 w 679621"/>
              <a:gd name="connsiteY0" fmla="*/ 0 h 729048"/>
              <a:gd name="connsiteX1" fmla="*/ 37070 w 679621"/>
              <a:gd name="connsiteY1" fmla="*/ 37070 h 729048"/>
              <a:gd name="connsiteX2" fmla="*/ 49427 w 679621"/>
              <a:gd name="connsiteY2" fmla="*/ 74140 h 729048"/>
              <a:gd name="connsiteX3" fmla="*/ 123567 w 679621"/>
              <a:gd name="connsiteY3" fmla="*/ 98854 h 729048"/>
              <a:gd name="connsiteX4" fmla="*/ 160638 w 679621"/>
              <a:gd name="connsiteY4" fmla="*/ 111210 h 729048"/>
              <a:gd name="connsiteX5" fmla="*/ 210065 w 679621"/>
              <a:gd name="connsiteY5" fmla="*/ 123567 h 729048"/>
              <a:gd name="connsiteX6" fmla="*/ 284205 w 679621"/>
              <a:gd name="connsiteY6" fmla="*/ 148281 h 729048"/>
              <a:gd name="connsiteX7" fmla="*/ 321276 w 679621"/>
              <a:gd name="connsiteY7" fmla="*/ 160637 h 729048"/>
              <a:gd name="connsiteX8" fmla="*/ 457200 w 679621"/>
              <a:gd name="connsiteY8" fmla="*/ 185351 h 729048"/>
              <a:gd name="connsiteX9" fmla="*/ 531340 w 679621"/>
              <a:gd name="connsiteY9" fmla="*/ 210064 h 729048"/>
              <a:gd name="connsiteX10" fmla="*/ 642551 w 679621"/>
              <a:gd name="connsiteY10" fmla="*/ 234778 h 729048"/>
              <a:gd name="connsiteX11" fmla="*/ 345989 w 679621"/>
              <a:gd name="connsiteY11" fmla="*/ 271848 h 729048"/>
              <a:gd name="connsiteX12" fmla="*/ 185351 w 679621"/>
              <a:gd name="connsiteY12" fmla="*/ 284205 h 729048"/>
              <a:gd name="connsiteX13" fmla="*/ 98854 w 679621"/>
              <a:gd name="connsiteY13" fmla="*/ 296562 h 729048"/>
              <a:gd name="connsiteX14" fmla="*/ 0 w 679621"/>
              <a:gd name="connsiteY14" fmla="*/ 308919 h 729048"/>
              <a:gd name="connsiteX15" fmla="*/ 86497 w 679621"/>
              <a:gd name="connsiteY15" fmla="*/ 333632 h 729048"/>
              <a:gd name="connsiteX16" fmla="*/ 135924 w 679621"/>
              <a:gd name="connsiteY16" fmla="*/ 358346 h 729048"/>
              <a:gd name="connsiteX17" fmla="*/ 172994 w 679621"/>
              <a:gd name="connsiteY17" fmla="*/ 383059 h 729048"/>
              <a:gd name="connsiteX18" fmla="*/ 247135 w 679621"/>
              <a:gd name="connsiteY18" fmla="*/ 407773 h 729048"/>
              <a:gd name="connsiteX19" fmla="*/ 284205 w 679621"/>
              <a:gd name="connsiteY19" fmla="*/ 420129 h 729048"/>
              <a:gd name="connsiteX20" fmla="*/ 321276 w 679621"/>
              <a:gd name="connsiteY20" fmla="*/ 432486 h 729048"/>
              <a:gd name="connsiteX21" fmla="*/ 617838 w 679621"/>
              <a:gd name="connsiteY21" fmla="*/ 457200 h 729048"/>
              <a:gd name="connsiteX22" fmla="*/ 654908 w 679621"/>
              <a:gd name="connsiteY22" fmla="*/ 469556 h 729048"/>
              <a:gd name="connsiteX23" fmla="*/ 580767 w 679621"/>
              <a:gd name="connsiteY23" fmla="*/ 494270 h 729048"/>
              <a:gd name="connsiteX24" fmla="*/ 469557 w 679621"/>
              <a:gd name="connsiteY24" fmla="*/ 531340 h 729048"/>
              <a:gd name="connsiteX25" fmla="*/ 383059 w 679621"/>
              <a:gd name="connsiteY25" fmla="*/ 556054 h 729048"/>
              <a:gd name="connsiteX26" fmla="*/ 271848 w 679621"/>
              <a:gd name="connsiteY26" fmla="*/ 568410 h 729048"/>
              <a:gd name="connsiteX27" fmla="*/ 160638 w 679621"/>
              <a:gd name="connsiteY27" fmla="*/ 630194 h 729048"/>
              <a:gd name="connsiteX28" fmla="*/ 123567 w 679621"/>
              <a:gd name="connsiteY28" fmla="*/ 667264 h 729048"/>
              <a:gd name="connsiteX29" fmla="*/ 49427 w 679621"/>
              <a:gd name="connsiteY29" fmla="*/ 716691 h 729048"/>
              <a:gd name="connsiteX30" fmla="*/ 333632 w 679621"/>
              <a:gd name="connsiteY30" fmla="*/ 704335 h 729048"/>
              <a:gd name="connsiteX31" fmla="*/ 383059 w 679621"/>
              <a:gd name="connsiteY31" fmla="*/ 691978 h 729048"/>
              <a:gd name="connsiteX32" fmla="*/ 617838 w 679621"/>
              <a:gd name="connsiteY32" fmla="*/ 716691 h 729048"/>
              <a:gd name="connsiteX33" fmla="*/ 642551 w 679621"/>
              <a:gd name="connsiteY33" fmla="*/ 729048 h 72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79621" h="729048">
                <a:moveTo>
                  <a:pt x="679621" y="0"/>
                </a:moveTo>
                <a:cubicBezTo>
                  <a:pt x="381439" y="85193"/>
                  <a:pt x="829737" y="-34991"/>
                  <a:pt x="37070" y="37070"/>
                </a:cubicBezTo>
                <a:cubicBezTo>
                  <a:pt x="24098" y="38249"/>
                  <a:pt x="38828" y="66569"/>
                  <a:pt x="49427" y="74140"/>
                </a:cubicBezTo>
                <a:cubicBezTo>
                  <a:pt x="70625" y="89281"/>
                  <a:pt x="98854" y="90616"/>
                  <a:pt x="123567" y="98854"/>
                </a:cubicBezTo>
                <a:cubicBezTo>
                  <a:pt x="135924" y="102973"/>
                  <a:pt x="148002" y="108051"/>
                  <a:pt x="160638" y="111210"/>
                </a:cubicBezTo>
                <a:cubicBezTo>
                  <a:pt x="177114" y="115329"/>
                  <a:pt x="193799" y="118687"/>
                  <a:pt x="210065" y="123567"/>
                </a:cubicBezTo>
                <a:cubicBezTo>
                  <a:pt x="235017" y="131053"/>
                  <a:pt x="259492" y="140043"/>
                  <a:pt x="284205" y="148281"/>
                </a:cubicBezTo>
                <a:cubicBezTo>
                  <a:pt x="296562" y="152400"/>
                  <a:pt x="308640" y="157478"/>
                  <a:pt x="321276" y="160637"/>
                </a:cubicBezTo>
                <a:cubicBezTo>
                  <a:pt x="398958" y="180058"/>
                  <a:pt x="353891" y="170592"/>
                  <a:pt x="457200" y="185351"/>
                </a:cubicBezTo>
                <a:cubicBezTo>
                  <a:pt x="481913" y="193589"/>
                  <a:pt x="505796" y="204955"/>
                  <a:pt x="531340" y="210064"/>
                </a:cubicBezTo>
                <a:cubicBezTo>
                  <a:pt x="609777" y="225752"/>
                  <a:pt x="572749" y="217327"/>
                  <a:pt x="642551" y="234778"/>
                </a:cubicBezTo>
                <a:cubicBezTo>
                  <a:pt x="495061" y="283941"/>
                  <a:pt x="602702" y="255286"/>
                  <a:pt x="345989" y="271848"/>
                </a:cubicBezTo>
                <a:cubicBezTo>
                  <a:pt x="292396" y="275306"/>
                  <a:pt x="238789" y="278861"/>
                  <a:pt x="185351" y="284205"/>
                </a:cubicBezTo>
                <a:cubicBezTo>
                  <a:pt x="156370" y="287103"/>
                  <a:pt x="127724" y="292713"/>
                  <a:pt x="98854" y="296562"/>
                </a:cubicBezTo>
                <a:lnTo>
                  <a:pt x="0" y="308919"/>
                </a:lnTo>
                <a:cubicBezTo>
                  <a:pt x="25087" y="315190"/>
                  <a:pt x="61675" y="322994"/>
                  <a:pt x="86497" y="333632"/>
                </a:cubicBezTo>
                <a:cubicBezTo>
                  <a:pt x="103428" y="340888"/>
                  <a:pt x="119931" y="349207"/>
                  <a:pt x="135924" y="358346"/>
                </a:cubicBezTo>
                <a:cubicBezTo>
                  <a:pt x="148818" y="365714"/>
                  <a:pt x="159423" y="377028"/>
                  <a:pt x="172994" y="383059"/>
                </a:cubicBezTo>
                <a:cubicBezTo>
                  <a:pt x="196799" y="393639"/>
                  <a:pt x="222421" y="399535"/>
                  <a:pt x="247135" y="407773"/>
                </a:cubicBezTo>
                <a:lnTo>
                  <a:pt x="284205" y="420129"/>
                </a:lnTo>
                <a:cubicBezTo>
                  <a:pt x="296562" y="424248"/>
                  <a:pt x="308304" y="431307"/>
                  <a:pt x="321276" y="432486"/>
                </a:cubicBezTo>
                <a:cubicBezTo>
                  <a:pt x="510684" y="449705"/>
                  <a:pt x="411839" y="441354"/>
                  <a:pt x="617838" y="457200"/>
                </a:cubicBezTo>
                <a:cubicBezTo>
                  <a:pt x="630195" y="461319"/>
                  <a:pt x="664118" y="460346"/>
                  <a:pt x="654908" y="469556"/>
                </a:cubicBezTo>
                <a:cubicBezTo>
                  <a:pt x="636487" y="487976"/>
                  <a:pt x="605481" y="486032"/>
                  <a:pt x="580767" y="494270"/>
                </a:cubicBezTo>
                <a:lnTo>
                  <a:pt x="469557" y="531340"/>
                </a:lnTo>
                <a:cubicBezTo>
                  <a:pt x="441878" y="540566"/>
                  <a:pt x="411871" y="551621"/>
                  <a:pt x="383059" y="556054"/>
                </a:cubicBezTo>
                <a:cubicBezTo>
                  <a:pt x="346194" y="561725"/>
                  <a:pt x="308918" y="564291"/>
                  <a:pt x="271848" y="568410"/>
                </a:cubicBezTo>
                <a:cubicBezTo>
                  <a:pt x="225232" y="583949"/>
                  <a:pt x="203128" y="587705"/>
                  <a:pt x="160638" y="630194"/>
                </a:cubicBezTo>
                <a:cubicBezTo>
                  <a:pt x="148281" y="642551"/>
                  <a:pt x="137361" y="656535"/>
                  <a:pt x="123567" y="667264"/>
                </a:cubicBezTo>
                <a:cubicBezTo>
                  <a:pt x="100122" y="685499"/>
                  <a:pt x="19753" y="717981"/>
                  <a:pt x="49427" y="716691"/>
                </a:cubicBezTo>
                <a:lnTo>
                  <a:pt x="333632" y="704335"/>
                </a:lnTo>
                <a:cubicBezTo>
                  <a:pt x="350108" y="700216"/>
                  <a:pt x="366076" y="691978"/>
                  <a:pt x="383059" y="691978"/>
                </a:cubicBezTo>
                <a:cubicBezTo>
                  <a:pt x="476569" y="691978"/>
                  <a:pt x="541242" y="686053"/>
                  <a:pt x="617838" y="716691"/>
                </a:cubicBezTo>
                <a:cubicBezTo>
                  <a:pt x="626389" y="720111"/>
                  <a:pt x="634313" y="724929"/>
                  <a:pt x="642551" y="72904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703915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i="1" dirty="0">
                <a:latin typeface="Calibri" charset="0"/>
              </a:rPr>
              <a:t>Homebound Assessment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Avoid Confusion- Adjust Rubrics and assessments 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51163"/>
            <a:ext cx="2286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4191000" y="2694495"/>
            <a:ext cx="388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Sending Home Letter Grades and Percentages will confuse Parents and Students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92797" y="152400"/>
            <a:ext cx="5512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3700" y="4303223"/>
            <a:ext cx="2882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How does an </a:t>
            </a:r>
          </a:p>
          <a:p>
            <a:pPr algn="ctr"/>
            <a:r>
              <a:rPr lang="en-US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A-, B+, 93, 82, B- </a:t>
            </a:r>
          </a:p>
          <a:p>
            <a:pPr algn="ctr"/>
            <a:r>
              <a:rPr lang="en-US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EQUAL a 3?</a:t>
            </a:r>
          </a:p>
        </p:txBody>
      </p:sp>
    </p:spTree>
    <p:extLst>
      <p:ext uri="{BB962C8B-B14F-4D97-AF65-F5344CB8AC3E}">
        <p14:creationId xmlns:p14="http://schemas.microsoft.com/office/powerpoint/2010/main" val="135898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172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Additional Considerations</a:t>
            </a:r>
            <a:endParaRPr lang="en-US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6834" y="1621915"/>
            <a:ext cx="4780426" cy="620178"/>
          </a:xfrm>
        </p:spPr>
        <p:txBody>
          <a:bodyPr>
            <a:normAutofit fontScale="92500"/>
          </a:bodyPr>
          <a:lstStyle/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Pilots - Where do you start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62772" y="2049043"/>
            <a:ext cx="563010" cy="519978"/>
            <a:chOff x="6881476" y="4618159"/>
            <a:chExt cx="965200" cy="1775255"/>
          </a:xfrm>
        </p:grpSpPr>
        <p:sp>
          <p:nvSpPr>
            <p:cNvPr id="5" name="TextBox 4"/>
            <p:cNvSpPr txBox="1"/>
            <p:nvPr/>
          </p:nvSpPr>
          <p:spPr>
            <a:xfrm>
              <a:off x="7119714" y="5708326"/>
              <a:ext cx="630252" cy="68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K-8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476" y="4618159"/>
              <a:ext cx="965200" cy="11938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075172" y="1339800"/>
            <a:ext cx="658647" cy="536007"/>
            <a:chOff x="496083" y="1511331"/>
            <a:chExt cx="825500" cy="14098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83" y="1511331"/>
              <a:ext cx="825500" cy="94779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2352" y="2393365"/>
              <a:ext cx="460762" cy="52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K-4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73619" y="2055488"/>
            <a:ext cx="577825" cy="513533"/>
            <a:chOff x="4076700" y="2844800"/>
            <a:chExt cx="990600" cy="1753251"/>
          </a:xfrm>
        </p:grpSpPr>
        <p:sp>
          <p:nvSpPr>
            <p:cNvPr id="11" name="TextBox 10"/>
            <p:cNvSpPr txBox="1"/>
            <p:nvPr/>
          </p:nvSpPr>
          <p:spPr>
            <a:xfrm>
              <a:off x="4349976" y="3912963"/>
              <a:ext cx="630912" cy="68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5-8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700" y="2844800"/>
              <a:ext cx="990600" cy="11684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214983" y="1350863"/>
            <a:ext cx="1504949" cy="549168"/>
            <a:chOff x="5962112" y="2371412"/>
            <a:chExt cx="2580022" cy="1874912"/>
          </a:xfrm>
        </p:grpSpPr>
        <p:grpSp>
          <p:nvGrpSpPr>
            <p:cNvPr id="14" name="Group 13"/>
            <p:cNvGrpSpPr/>
            <p:nvPr/>
          </p:nvGrpSpPr>
          <p:grpSpPr>
            <a:xfrm>
              <a:off x="5962112" y="2443447"/>
              <a:ext cx="977900" cy="1802877"/>
              <a:chOff x="2022110" y="1402596"/>
              <a:chExt cx="977900" cy="1802877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2292097" y="2520385"/>
                <a:ext cx="630912" cy="685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1-5</a:t>
                </a:r>
                <a:endParaRPr lang="en-US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2110" y="1402596"/>
                <a:ext cx="977900" cy="1206500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7564234" y="2371412"/>
              <a:ext cx="977900" cy="1768143"/>
              <a:chOff x="644150" y="3522162"/>
              <a:chExt cx="977900" cy="176814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926591" y="4605217"/>
                <a:ext cx="630912" cy="685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6-8</a:t>
                </a: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150" y="3522162"/>
                <a:ext cx="977900" cy="1181100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>
              <a:off x="6940012" y="3046697"/>
              <a:ext cx="624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745848" y="3852524"/>
            <a:ext cx="658647" cy="530650"/>
            <a:chOff x="4373039" y="5102426"/>
            <a:chExt cx="1129157" cy="181168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039" y="5102426"/>
              <a:ext cx="1129157" cy="123024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655914" y="6229026"/>
              <a:ext cx="781820" cy="68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9-12</a:t>
              </a:r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549966" y="3898494"/>
            <a:ext cx="8169966" cy="846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900" b="1" i="1" dirty="0">
                <a:solidFill>
                  <a:srgbClr val="00B050"/>
                </a:solidFill>
              </a:rPr>
              <a:t>PK K 1 2 </a:t>
            </a:r>
            <a:r>
              <a:rPr lang="en-US" sz="59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3 4 5 6 7 8 </a:t>
            </a:r>
            <a:r>
              <a:rPr lang="en-US" sz="5900" b="1" i="1" dirty="0">
                <a:solidFill>
                  <a:srgbClr val="FF0000"/>
                </a:solidFill>
              </a:rPr>
              <a:t>9 -12                                                                               </a:t>
            </a:r>
            <a:r>
              <a:rPr lang="en-US" sz="5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Parent and Student acceptance</a:t>
            </a:r>
          </a:p>
          <a:p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563220" y="5340166"/>
            <a:ext cx="8580780" cy="7310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K-12 Retention, GPA, Class Rank &amp; Honor Roll Policies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576474" y="4674791"/>
            <a:ext cx="6382948" cy="62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Prerequisites &amp; Placement</a:t>
            </a:r>
          </a:p>
        </p:txBody>
      </p:sp>
      <p:pic>
        <p:nvPicPr>
          <p:cNvPr id="50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8292" y="391974"/>
            <a:ext cx="1808921" cy="934609"/>
          </a:xfrm>
          <a:prstGeom prst="rect">
            <a:avLst/>
          </a:prstGeom>
        </p:spPr>
      </p:pic>
      <p:pic>
        <p:nvPicPr>
          <p:cNvPr id="51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575548" y="280963"/>
            <a:ext cx="1878738" cy="934609"/>
          </a:xfrm>
          <a:prstGeom prst="rect">
            <a:avLst/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6340EC4-E578-7646-8766-2C09ECBCE9F6}"/>
              </a:ext>
            </a:extLst>
          </p:cNvPr>
          <p:cNvSpPr txBox="1">
            <a:spLocks/>
          </p:cNvSpPr>
          <p:nvPr/>
        </p:nvSpPr>
        <p:spPr>
          <a:xfrm>
            <a:off x="571242" y="2637777"/>
            <a:ext cx="8115558" cy="12031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Best pilots – single grade level at all schools rather than only one school providing </a:t>
            </a:r>
            <a:r>
              <a:rPr lang="en-US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 HOUSE EXPERIENCE!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C3AF5A-4752-1F45-BD83-F54D44189C4C}"/>
              </a:ext>
            </a:extLst>
          </p:cNvPr>
          <p:cNvSpPr txBox="1"/>
          <p:nvPr/>
        </p:nvSpPr>
        <p:spPr>
          <a:xfrm>
            <a:off x="1536534" y="746834"/>
            <a:ext cx="623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STRONG CURRICULUM LEADERSHIP IS A MUST! </a:t>
            </a:r>
          </a:p>
        </p:txBody>
      </p:sp>
    </p:spTree>
    <p:extLst>
      <p:ext uri="{BB962C8B-B14F-4D97-AF65-F5344CB8AC3E}">
        <p14:creationId xmlns:p14="http://schemas.microsoft.com/office/powerpoint/2010/main" val="270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/>
      <p:bldP spid="42" grpId="0"/>
      <p:bldP spid="43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31803" y="-1972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000000"/>
                </a:solidFill>
                <a:latin typeface="Calibri" charset="0"/>
              </a:rPr>
              <a:t>Standards associated to Courses</a:t>
            </a:r>
          </a:p>
        </p:txBody>
      </p:sp>
      <p:pic>
        <p:nvPicPr>
          <p:cNvPr id="5" name="Picture 4" descr="Screen Shot 2015-12-26 at 7.39.0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2" y="1121407"/>
            <a:ext cx="1848255" cy="6858000"/>
          </a:xfrm>
          <a:prstGeom prst="rect">
            <a:avLst/>
          </a:prstGeom>
        </p:spPr>
      </p:pic>
      <p:pic>
        <p:nvPicPr>
          <p:cNvPr id="7" name="Picture 6" descr="Screen Shot 2015-12-26 at 7.38.2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61" y="1121407"/>
            <a:ext cx="17587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860" y="634968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School 1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1260" y="642548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School 2</a:t>
            </a:r>
          </a:p>
        </p:txBody>
      </p:sp>
      <p:sp>
        <p:nvSpPr>
          <p:cNvPr id="2" name="Frame 1"/>
          <p:cNvSpPr/>
          <p:nvPr/>
        </p:nvSpPr>
        <p:spPr>
          <a:xfrm>
            <a:off x="310760" y="1244600"/>
            <a:ext cx="1145507" cy="26246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2616959" y="1219199"/>
            <a:ext cx="1145507" cy="694267"/>
          </a:xfrm>
          <a:prstGeom prst="frame">
            <a:avLst>
              <a:gd name="adj1" fmla="val 64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310754" y="1464736"/>
            <a:ext cx="1746645" cy="262467"/>
          </a:xfrm>
          <a:prstGeom prst="frame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2633887" y="2302969"/>
            <a:ext cx="1624846" cy="965164"/>
          </a:xfrm>
          <a:prstGeom prst="frame">
            <a:avLst>
              <a:gd name="adj1" fmla="val 6402"/>
            </a:avLst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0863" y="1114330"/>
            <a:ext cx="4268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ASSUMING</a:t>
            </a:r>
          </a:p>
          <a:p>
            <a:pPr algn="ctr"/>
            <a:r>
              <a:rPr lang="en-US" sz="2400" b="1" i="1" dirty="0"/>
              <a:t>300-200-100 REPRESENTS</a:t>
            </a:r>
          </a:p>
          <a:p>
            <a:pPr algn="ctr"/>
            <a:r>
              <a:rPr lang="en-US" sz="2400" b="1" i="1" dirty="0"/>
              <a:t>GRADES 3,2,1 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WHAT CAN SCHOOL 2 DO THE SCHOOL 1 CAN’T??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66268" y="3499978"/>
            <a:ext cx="4977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GRADE LEVEL SPECIFIC STANDARDS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CAN’T BE TIED TO A COURSE # SERVING MULTIPLE GRADES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4CCEA-DB97-6A43-85F2-78EAD712263A}"/>
              </a:ext>
            </a:extLst>
          </p:cNvPr>
          <p:cNvSpPr txBox="1"/>
          <p:nvPr/>
        </p:nvSpPr>
        <p:spPr>
          <a:xfrm>
            <a:off x="4472495" y="4727550"/>
            <a:ext cx="4268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ARE SPECIAL EDUCATION </a:t>
            </a:r>
          </a:p>
          <a:p>
            <a:pPr algn="ctr"/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TEACHERS GRADING THE SAME STANDARDS????</a:t>
            </a:r>
          </a:p>
          <a:p>
            <a:pPr algn="ctr"/>
            <a:r>
              <a:rPr lang="en-US" b="1" i="1" dirty="0"/>
              <a:t>MOST PULL OUT SPED COURSES </a:t>
            </a:r>
          </a:p>
          <a:p>
            <a:pPr algn="ctr"/>
            <a:r>
              <a:rPr lang="en-US" b="1" i="1" dirty="0"/>
              <a:t>aren’t grade level specific</a:t>
            </a:r>
          </a:p>
        </p:txBody>
      </p:sp>
    </p:spTree>
    <p:extLst>
      <p:ext uri="{BB962C8B-B14F-4D97-AF65-F5344CB8AC3E}">
        <p14:creationId xmlns:p14="http://schemas.microsoft.com/office/powerpoint/2010/main" val="84520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  <p:bldP spid="18" grpId="0" animBg="1"/>
      <p:bldP spid="20" grpId="1"/>
      <p:bldP spid="2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AAF27B-3CD0-DC4F-9DB9-937F3F34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79"/>
            <a:ext cx="9144000" cy="5532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16A72-7D80-E04C-BC9A-B5032690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922"/>
            <a:ext cx="8229600" cy="80740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Standard Important Template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0360FA-02A5-DF47-BB9F-68DDC3AA101F}"/>
              </a:ext>
            </a:extLst>
          </p:cNvPr>
          <p:cNvCxnSpPr/>
          <p:nvPr/>
        </p:nvCxnSpPr>
        <p:spPr>
          <a:xfrm>
            <a:off x="6970039" y="2072640"/>
            <a:ext cx="0" cy="454152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C66C29-FE7A-594D-B7CF-7E1F044ED057}"/>
              </a:ext>
            </a:extLst>
          </p:cNvPr>
          <p:cNvCxnSpPr>
            <a:cxnSpLocks/>
          </p:cNvCxnSpPr>
          <p:nvPr/>
        </p:nvCxnSpPr>
        <p:spPr>
          <a:xfrm flipH="1" flipV="1">
            <a:off x="6720840" y="1264920"/>
            <a:ext cx="259080" cy="25908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4187F3F8-AD23-1546-AAF5-97E944B5F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386580"/>
            <a:ext cx="67056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6A72-7D80-E04C-BC9A-B5032690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922"/>
            <a:ext cx="8229600" cy="80740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Standard Important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10F1D6-2159-3049-97D3-62CDBE81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82" y="683981"/>
            <a:ext cx="6026042" cy="549003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52DE0F-8C40-5E46-B990-FF2B3DA3B2C8}"/>
              </a:ext>
            </a:extLst>
          </p:cNvPr>
          <p:cNvCxnSpPr/>
          <p:nvPr/>
        </p:nvCxnSpPr>
        <p:spPr>
          <a:xfrm>
            <a:off x="3134501" y="1508760"/>
            <a:ext cx="0" cy="454152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B0E324D-2798-CD47-B9BE-4D79D083E259}"/>
              </a:ext>
            </a:extLst>
          </p:cNvPr>
          <p:cNvGrpSpPr/>
          <p:nvPr/>
        </p:nvGrpSpPr>
        <p:grpSpPr>
          <a:xfrm>
            <a:off x="1138061" y="6164580"/>
            <a:ext cx="6263636" cy="483632"/>
            <a:chOff x="1138061" y="6164580"/>
            <a:chExt cx="6263636" cy="48363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F5253DC-CCBF-A843-99E5-D201A18FA4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3204" y="6164580"/>
              <a:ext cx="1733747" cy="12954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A138E0-5603-A345-9752-A85C2C6747CF}"/>
                </a:ext>
              </a:extLst>
            </p:cNvPr>
            <p:cNvSpPr txBox="1"/>
            <p:nvPr/>
          </p:nvSpPr>
          <p:spPr>
            <a:xfrm>
              <a:off x="1138061" y="6278880"/>
              <a:ext cx="6263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Comma separated course # if standard applies to one or more course!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72E6B4C-E352-5045-AFC2-2D9DBBA1A581}"/>
              </a:ext>
            </a:extLst>
          </p:cNvPr>
          <p:cNvSpPr txBox="1"/>
          <p:nvPr/>
        </p:nvSpPr>
        <p:spPr>
          <a:xfrm>
            <a:off x="3842960" y="2656703"/>
            <a:ext cx="347224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USUALLY the </a:t>
            </a:r>
            <a:r>
              <a:rPr lang="en-US" b="1" dirty="0"/>
              <a:t>DISPLAY POSITION # </a:t>
            </a:r>
          </a:p>
          <a:p>
            <a:pPr algn="ctr"/>
            <a:r>
              <a:rPr lang="en-US" dirty="0"/>
              <a:t>MATCHES the </a:t>
            </a:r>
          </a:p>
          <a:p>
            <a:pPr algn="ctr"/>
            <a:r>
              <a:rPr lang="en-US" dirty="0"/>
              <a:t>LAST DIGIT in the </a:t>
            </a:r>
            <a:r>
              <a:rPr lang="en-US" b="1" dirty="0"/>
              <a:t>Identifier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595B5-5CF4-884D-87AF-2EC7C106B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60" y="659268"/>
            <a:ext cx="880153" cy="554647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90A4D5-8ED3-3340-8585-FE06B67FF8CD}"/>
              </a:ext>
            </a:extLst>
          </p:cNvPr>
          <p:cNvCxnSpPr/>
          <p:nvPr/>
        </p:nvCxnSpPr>
        <p:spPr>
          <a:xfrm flipH="1">
            <a:off x="1890585" y="4114800"/>
            <a:ext cx="1149178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3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6A72-7D80-E04C-BC9A-B5032690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922"/>
            <a:ext cx="8229600" cy="80740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Standard Important Template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F86FCD-80DC-4D46-90C3-C3729284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31520"/>
            <a:ext cx="6077337" cy="6126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0E484A-7EA6-2F48-9541-A0498AD7A6C2}"/>
              </a:ext>
            </a:extLst>
          </p:cNvPr>
          <p:cNvSpPr txBox="1"/>
          <p:nvPr/>
        </p:nvSpPr>
        <p:spPr>
          <a:xfrm>
            <a:off x="2727960" y="5958840"/>
            <a:ext cx="2879763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PTP       PTG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9CDAD9-46E8-144D-9D1E-E6925F079286}"/>
              </a:ext>
            </a:extLst>
          </p:cNvPr>
          <p:cNvGrpSpPr/>
          <p:nvPr/>
        </p:nvGrpSpPr>
        <p:grpSpPr>
          <a:xfrm>
            <a:off x="7448937" y="988541"/>
            <a:ext cx="1439688" cy="5739740"/>
            <a:chOff x="7448937" y="988541"/>
            <a:chExt cx="1439688" cy="57397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C28582-1081-6D4F-AC61-39FE06A44BE0}"/>
                </a:ext>
              </a:extLst>
            </p:cNvPr>
            <p:cNvSpPr txBox="1"/>
            <p:nvPr/>
          </p:nvSpPr>
          <p:spPr>
            <a:xfrm>
              <a:off x="7549979" y="2224213"/>
              <a:ext cx="12851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0 = not shown in gradebook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D65913-E7CF-E34D-9C2E-6BFEF6EEC33F}"/>
                </a:ext>
              </a:extLst>
            </p:cNvPr>
            <p:cNvSpPr txBox="1"/>
            <p:nvPr/>
          </p:nvSpPr>
          <p:spPr>
            <a:xfrm>
              <a:off x="7603523" y="3340443"/>
              <a:ext cx="12851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 = shown in gradebook and allows grade entry</a:t>
              </a:r>
            </a:p>
            <a:p>
              <a:pPr algn="ctr"/>
              <a:r>
                <a:rPr lang="en-US" b="1" dirty="0"/>
                <a:t>(if 870 or 3916 has values)</a:t>
              </a:r>
            </a:p>
          </p:txBody>
        </p:sp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F77CBB65-9237-7E4B-AA0A-00AEBEA36403}"/>
                </a:ext>
              </a:extLst>
            </p:cNvPr>
            <p:cNvSpPr/>
            <p:nvPr/>
          </p:nvSpPr>
          <p:spPr>
            <a:xfrm>
              <a:off x="7448937" y="988541"/>
              <a:ext cx="249322" cy="5739740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F14702-043C-FDBA-BE3C-67BBBAB3B049}"/>
              </a:ext>
            </a:extLst>
          </p:cNvPr>
          <p:cNvGrpSpPr/>
          <p:nvPr/>
        </p:nvGrpSpPr>
        <p:grpSpPr>
          <a:xfrm>
            <a:off x="159219" y="988541"/>
            <a:ext cx="5115677" cy="4970299"/>
            <a:chOff x="159219" y="988541"/>
            <a:chExt cx="5115677" cy="49702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7A6104-915E-2A10-10D9-1E510CF4AE91}"/>
                </a:ext>
              </a:extLst>
            </p:cNvPr>
            <p:cNvSpPr txBox="1"/>
            <p:nvPr/>
          </p:nvSpPr>
          <p:spPr>
            <a:xfrm>
              <a:off x="159219" y="2233541"/>
              <a:ext cx="121379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/>
                <a:t>5/6/22</a:t>
              </a:r>
            </a:p>
            <a:p>
              <a:pPr algn="ctr"/>
              <a:r>
                <a:rPr lang="en-US" b="1" u="sng" dirty="0"/>
                <a:t>PS SIS 22.5</a:t>
              </a:r>
            </a:p>
            <a:p>
              <a:pPr algn="ctr"/>
              <a:r>
                <a:rPr lang="en-US" b="1" u="sng" dirty="0"/>
                <a:t>PS Insider</a:t>
              </a:r>
            </a:p>
            <a:p>
              <a:pPr algn="ctr"/>
              <a:r>
                <a:rPr lang="en-US" b="1" u="sng" dirty="0"/>
                <a:t>#118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9DA135A-19F6-244A-0E32-F0B4DFAD7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545640" y="988541"/>
              <a:ext cx="1729256" cy="4970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94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4661F-C8AE-894B-9CD0-A956C68EE8C3}"/>
              </a:ext>
            </a:extLst>
          </p:cNvPr>
          <p:cNvSpPr txBox="1"/>
          <p:nvPr/>
        </p:nvSpPr>
        <p:spPr>
          <a:xfrm>
            <a:off x="426188" y="14519"/>
            <a:ext cx="6313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</a:rPr>
              <a:t>STANDARD BASED GURU’s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590867-033C-DC47-A536-092BD1058098}"/>
              </a:ext>
            </a:extLst>
          </p:cNvPr>
          <p:cNvGrpSpPr/>
          <p:nvPr/>
        </p:nvGrpSpPr>
        <p:grpSpPr>
          <a:xfrm>
            <a:off x="329857" y="825492"/>
            <a:ext cx="1942251" cy="2865592"/>
            <a:chOff x="329857" y="825492"/>
            <a:chExt cx="1942251" cy="28655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714F64-07D4-274E-8634-4C1F1C50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857" y="825492"/>
              <a:ext cx="1942251" cy="24644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DB2677-5D23-2E41-A6CE-1471DF0E9215}"/>
                </a:ext>
              </a:extLst>
            </p:cNvPr>
            <p:cNvSpPr txBox="1"/>
            <p:nvPr/>
          </p:nvSpPr>
          <p:spPr>
            <a:xfrm>
              <a:off x="445972" y="3290974"/>
              <a:ext cx="15949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Rick </a:t>
              </a:r>
              <a:r>
                <a:rPr lang="en-US" sz="2000" b="1" dirty="0" err="1"/>
                <a:t>Wormeli</a:t>
              </a:r>
              <a:endParaRPr lang="en-US" sz="20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90F054-6189-0049-BFE2-E86143AC1F52}"/>
              </a:ext>
            </a:extLst>
          </p:cNvPr>
          <p:cNvGrpSpPr/>
          <p:nvPr/>
        </p:nvGrpSpPr>
        <p:grpSpPr>
          <a:xfrm>
            <a:off x="2593271" y="840008"/>
            <a:ext cx="1741713" cy="2877176"/>
            <a:chOff x="2593271" y="840008"/>
            <a:chExt cx="1741713" cy="28771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F088FA-F2C5-024B-9F9D-0C74FE9E4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3271" y="840008"/>
              <a:ext cx="1741713" cy="24852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620BF5-CDAD-7048-8D81-21C838D9DCA1}"/>
                </a:ext>
              </a:extLst>
            </p:cNvPr>
            <p:cNvSpPr txBox="1"/>
            <p:nvPr/>
          </p:nvSpPr>
          <p:spPr>
            <a:xfrm>
              <a:off x="2722591" y="3317074"/>
              <a:ext cx="1462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Tom </a:t>
              </a:r>
              <a:r>
                <a:rPr lang="en-US" sz="2000" b="1" dirty="0" err="1"/>
                <a:t>Guskey</a:t>
              </a:r>
              <a:endParaRPr lang="en-US" sz="20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442A74-2A0F-2049-BF0A-E723BA40A1C4}"/>
              </a:ext>
            </a:extLst>
          </p:cNvPr>
          <p:cNvGrpSpPr/>
          <p:nvPr/>
        </p:nvGrpSpPr>
        <p:grpSpPr>
          <a:xfrm>
            <a:off x="6976111" y="788288"/>
            <a:ext cx="1941175" cy="2884795"/>
            <a:chOff x="6976111" y="788288"/>
            <a:chExt cx="1941175" cy="28847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CEAAD2-B727-F343-96E0-BCF413BA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6111" y="788288"/>
              <a:ext cx="1941175" cy="248529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3ABFA9-8576-FA4E-BDE5-2A8231558203}"/>
                </a:ext>
              </a:extLst>
            </p:cNvPr>
            <p:cNvSpPr txBox="1"/>
            <p:nvPr/>
          </p:nvSpPr>
          <p:spPr>
            <a:xfrm>
              <a:off x="7115285" y="3272973"/>
              <a:ext cx="1658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Ken O’Connor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37107C-FDFC-3A42-BC49-0196359748BD}"/>
              </a:ext>
            </a:extLst>
          </p:cNvPr>
          <p:cNvGrpSpPr/>
          <p:nvPr/>
        </p:nvGrpSpPr>
        <p:grpSpPr>
          <a:xfrm>
            <a:off x="911596" y="4026550"/>
            <a:ext cx="1760675" cy="2883454"/>
            <a:chOff x="911596" y="4026550"/>
            <a:chExt cx="1760675" cy="28834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87C30D-6FE0-8A45-B95C-E031AF83D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399" y="4026550"/>
              <a:ext cx="1741711" cy="251977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6D8E38-B2A7-EF4F-92CD-53AE67992A61}"/>
                </a:ext>
              </a:extLst>
            </p:cNvPr>
            <p:cNvSpPr txBox="1"/>
            <p:nvPr/>
          </p:nvSpPr>
          <p:spPr>
            <a:xfrm>
              <a:off x="911596" y="6509894"/>
              <a:ext cx="17606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Tom </a:t>
              </a:r>
              <a:r>
                <a:rPr lang="en-US" sz="2000" b="1" dirty="0" err="1"/>
                <a:t>Schimmer</a:t>
              </a:r>
              <a:endParaRPr lang="en-US" sz="2000" b="1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872457-D07A-A34A-98FF-C160281300F9}"/>
              </a:ext>
            </a:extLst>
          </p:cNvPr>
          <p:cNvGrpSpPr/>
          <p:nvPr/>
        </p:nvGrpSpPr>
        <p:grpSpPr>
          <a:xfrm>
            <a:off x="3057207" y="4040268"/>
            <a:ext cx="1741712" cy="2875628"/>
            <a:chOff x="3057207" y="4040268"/>
            <a:chExt cx="1741712" cy="28756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5DBB39-8145-1E45-B9C4-3C77912EE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7207" y="4040268"/>
              <a:ext cx="1741712" cy="2485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0B7348-C9DD-204A-B82F-D7352FFF01F3}"/>
                </a:ext>
              </a:extLst>
            </p:cNvPr>
            <p:cNvSpPr txBox="1"/>
            <p:nvPr/>
          </p:nvSpPr>
          <p:spPr>
            <a:xfrm>
              <a:off x="3198319" y="6515786"/>
              <a:ext cx="1366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Jane Bailey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B3EE27-4113-5640-B297-0F22286EDA15}"/>
              </a:ext>
            </a:extLst>
          </p:cNvPr>
          <p:cNvGrpSpPr/>
          <p:nvPr/>
        </p:nvGrpSpPr>
        <p:grpSpPr>
          <a:xfrm>
            <a:off x="5350238" y="4040269"/>
            <a:ext cx="1962855" cy="2861311"/>
            <a:chOff x="5350238" y="4040269"/>
            <a:chExt cx="1962855" cy="286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5BE425-DEA2-1A40-A51D-D6FBDAE16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0238" y="4040269"/>
              <a:ext cx="1962855" cy="248528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95B848-B396-6549-B2D8-26A6A37A76BF}"/>
                </a:ext>
              </a:extLst>
            </p:cNvPr>
            <p:cNvSpPr txBox="1"/>
            <p:nvPr/>
          </p:nvSpPr>
          <p:spPr>
            <a:xfrm>
              <a:off x="5370608" y="6501470"/>
              <a:ext cx="19113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Robert Marzano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8B19EB-33BE-1A40-BF48-6B7CEFBE6929}"/>
              </a:ext>
            </a:extLst>
          </p:cNvPr>
          <p:cNvGrpSpPr/>
          <p:nvPr/>
        </p:nvGrpSpPr>
        <p:grpSpPr>
          <a:xfrm>
            <a:off x="4741599" y="840008"/>
            <a:ext cx="1941175" cy="2866340"/>
            <a:chOff x="4741599" y="840008"/>
            <a:chExt cx="1941175" cy="28663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BEB1CB-8DAB-0A40-ABA2-622E22E53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1599" y="840008"/>
              <a:ext cx="1941175" cy="254360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03980-8599-B244-A62C-C1BE86B007CB}"/>
                </a:ext>
              </a:extLst>
            </p:cNvPr>
            <p:cNvSpPr txBox="1"/>
            <p:nvPr/>
          </p:nvSpPr>
          <p:spPr>
            <a:xfrm>
              <a:off x="4864280" y="3337016"/>
              <a:ext cx="1764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Susan Brookhart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DD5D8C4-866F-CB43-AF73-7C2C890C88EC}"/>
              </a:ext>
            </a:extLst>
          </p:cNvPr>
          <p:cNvSpPr txBox="1"/>
          <p:nvPr/>
        </p:nvSpPr>
        <p:spPr>
          <a:xfrm>
            <a:off x="6591473" y="659"/>
            <a:ext cx="2185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(I’m not)</a:t>
            </a:r>
          </a:p>
        </p:txBody>
      </p:sp>
    </p:spTree>
    <p:extLst>
      <p:ext uri="{BB962C8B-B14F-4D97-AF65-F5344CB8AC3E}">
        <p14:creationId xmlns:p14="http://schemas.microsoft.com/office/powerpoint/2010/main" val="31818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6A72-7D80-E04C-BC9A-B5032690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922"/>
            <a:ext cx="8229600" cy="80740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Standard Important Template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AAA3BD-B5B7-3140-A2E2-466EC52AE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67" y="670560"/>
            <a:ext cx="6298466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4BA71F-7818-604D-8AA3-B3958CA99565}"/>
              </a:ext>
            </a:extLst>
          </p:cNvPr>
          <p:cNvSpPr txBox="1"/>
          <p:nvPr/>
        </p:nvSpPr>
        <p:spPr>
          <a:xfrm>
            <a:off x="3904738" y="2150068"/>
            <a:ext cx="197708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NORMALLY, </a:t>
            </a:r>
          </a:p>
          <a:p>
            <a:pPr algn="ctr"/>
            <a:r>
              <a:rPr lang="en-US" b="1" dirty="0"/>
              <a:t>Teachers  shouldn’t comment on individual standards (0)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UNLESS</a:t>
            </a:r>
          </a:p>
          <a:p>
            <a:pPr algn="ctr"/>
            <a:r>
              <a:rPr lang="en-US" b="1" dirty="0"/>
              <a:t>A teacher comment has been created (1) </a:t>
            </a:r>
          </a:p>
        </p:txBody>
      </p:sp>
    </p:spTree>
    <p:extLst>
      <p:ext uri="{BB962C8B-B14F-4D97-AF65-F5344CB8AC3E}">
        <p14:creationId xmlns:p14="http://schemas.microsoft.com/office/powerpoint/2010/main" val="142261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-54410"/>
            <a:ext cx="9144000" cy="714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000000"/>
                </a:solidFill>
                <a:latin typeface="Calibri" charset="0"/>
              </a:rPr>
              <a:t>Standards associated to </a:t>
            </a:r>
            <a:r>
              <a:rPr lang="en-US" b="1" i="1" dirty="0" err="1">
                <a:solidFill>
                  <a:srgbClr val="000000"/>
                </a:solidFill>
                <a:latin typeface="Calibri" charset="0"/>
              </a:rPr>
              <a:t>PrimaryCourses</a:t>
            </a:r>
            <a:endParaRPr lang="en-US" b="1" i="1" dirty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A8BAE4-C434-D748-ADC1-705440E44ACD}"/>
              </a:ext>
            </a:extLst>
          </p:cNvPr>
          <p:cNvGrpSpPr/>
          <p:nvPr/>
        </p:nvGrpSpPr>
        <p:grpSpPr>
          <a:xfrm>
            <a:off x="186589" y="448068"/>
            <a:ext cx="6663008" cy="1984473"/>
            <a:chOff x="186589" y="448068"/>
            <a:chExt cx="6663008" cy="198447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3563CE5-DE11-494E-96FB-994A61DEC675}"/>
                </a:ext>
              </a:extLst>
            </p:cNvPr>
            <p:cNvGrpSpPr/>
            <p:nvPr/>
          </p:nvGrpSpPr>
          <p:grpSpPr>
            <a:xfrm>
              <a:off x="270997" y="908541"/>
              <a:ext cx="6578600" cy="1524000"/>
              <a:chOff x="270997" y="1232098"/>
              <a:chExt cx="6578600" cy="1524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E08F2CF-A5EE-BA4D-905C-C9454AE55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0997" y="1232098"/>
                <a:ext cx="6578600" cy="15240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6D0EBF-A209-5B4F-ACB8-3A60038EDC76}"/>
                  </a:ext>
                </a:extLst>
              </p:cNvPr>
              <p:cNvSpPr txBox="1"/>
              <p:nvPr/>
            </p:nvSpPr>
            <p:spPr>
              <a:xfrm>
                <a:off x="6203852" y="1491177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/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724488-EF15-E147-B4C0-32151CA3CBCD}"/>
                </a:ext>
              </a:extLst>
            </p:cNvPr>
            <p:cNvSpPr txBox="1"/>
            <p:nvPr/>
          </p:nvSpPr>
          <p:spPr>
            <a:xfrm>
              <a:off x="186589" y="504340"/>
              <a:ext cx="1569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Name		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ADA4AB-C825-F84E-822B-7580C13E5E6F}"/>
                </a:ext>
              </a:extLst>
            </p:cNvPr>
            <p:cNvSpPr txBox="1"/>
            <p:nvPr/>
          </p:nvSpPr>
          <p:spPr>
            <a:xfrm>
              <a:off x="3319974" y="448068"/>
              <a:ext cx="1569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Identifier	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EA94654-F6D4-C24F-B78C-907B54E6D3E9}"/>
              </a:ext>
            </a:extLst>
          </p:cNvPr>
          <p:cNvGrpSpPr/>
          <p:nvPr/>
        </p:nvGrpSpPr>
        <p:grpSpPr>
          <a:xfrm>
            <a:off x="270997" y="2379061"/>
            <a:ext cx="7150100" cy="2536858"/>
            <a:chOff x="270997" y="2453203"/>
            <a:chExt cx="7150100" cy="253685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A38BB44-1322-6B4C-AF1A-074A306D9C0D}"/>
                </a:ext>
              </a:extLst>
            </p:cNvPr>
            <p:cNvGrpSpPr/>
            <p:nvPr/>
          </p:nvGrpSpPr>
          <p:grpSpPr>
            <a:xfrm>
              <a:off x="270997" y="2881861"/>
              <a:ext cx="7150100" cy="2108200"/>
              <a:chOff x="270997" y="3205418"/>
              <a:chExt cx="7150100" cy="21082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3AA0ED-5370-E249-909D-94F09D0C9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997" y="3205418"/>
                <a:ext cx="7150100" cy="21082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0B498C-6BA2-2D45-BB56-E41DF8B9B02A}"/>
                  </a:ext>
                </a:extLst>
              </p:cNvPr>
              <p:cNvSpPr txBox="1"/>
              <p:nvPr/>
            </p:nvSpPr>
            <p:spPr>
              <a:xfrm>
                <a:off x="6440661" y="3711525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/>
                  <a:t>2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FA9214-4074-F741-95E7-8EB761E165E2}"/>
                </a:ext>
              </a:extLst>
            </p:cNvPr>
            <p:cNvSpPr txBox="1"/>
            <p:nvPr/>
          </p:nvSpPr>
          <p:spPr>
            <a:xfrm>
              <a:off x="3074176" y="2453203"/>
              <a:ext cx="3278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ParentStandardIdentifier</a:t>
              </a:r>
              <a:endParaRPr lang="en-US" sz="24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3E5893-EA1F-F04F-872E-0E4B93472E01}"/>
              </a:ext>
            </a:extLst>
          </p:cNvPr>
          <p:cNvGrpSpPr/>
          <p:nvPr/>
        </p:nvGrpSpPr>
        <p:grpSpPr>
          <a:xfrm>
            <a:off x="270997" y="4840233"/>
            <a:ext cx="8602006" cy="1421900"/>
            <a:chOff x="270997" y="5050302"/>
            <a:chExt cx="8602006" cy="14219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CEF7545-3F61-1745-BC9A-03FEA266A6E3}"/>
                </a:ext>
              </a:extLst>
            </p:cNvPr>
            <p:cNvGrpSpPr/>
            <p:nvPr/>
          </p:nvGrpSpPr>
          <p:grpSpPr>
            <a:xfrm>
              <a:off x="270997" y="5456539"/>
              <a:ext cx="8602006" cy="1015663"/>
              <a:chOff x="270997" y="5358063"/>
              <a:chExt cx="8602006" cy="101566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B827FA0-7629-C248-8023-1C68A1243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997" y="5369050"/>
                <a:ext cx="8602006" cy="92834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22985E-03C2-3E4E-B860-8779EC7D4848}"/>
                  </a:ext>
                </a:extLst>
              </p:cNvPr>
              <p:cNvSpPr txBox="1"/>
              <p:nvPr/>
            </p:nvSpPr>
            <p:spPr>
              <a:xfrm>
                <a:off x="6207772" y="5358063"/>
                <a:ext cx="5741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/>
                  <a:t>6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F2DD15-65A4-B447-AB27-0E07675AF788}"/>
                </a:ext>
              </a:extLst>
            </p:cNvPr>
            <p:cNvSpPr txBox="1"/>
            <p:nvPr/>
          </p:nvSpPr>
          <p:spPr>
            <a:xfrm>
              <a:off x="5723198" y="5050302"/>
              <a:ext cx="2146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PrimaryCourses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45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-1" y="-76200"/>
            <a:ext cx="9132409" cy="92333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UNIQUE IDENTIFIER FOR EACH STANDARDS </a:t>
            </a:r>
          </a:p>
        </p:txBody>
      </p:sp>
      <p:pic>
        <p:nvPicPr>
          <p:cNvPr id="38914" name="Content Placeholder 3" descr="Picture 1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1" b="-841"/>
          <a:stretch>
            <a:fillRect/>
          </a:stretch>
        </p:blipFill>
        <p:spPr>
          <a:xfrm>
            <a:off x="228600" y="1066800"/>
            <a:ext cx="7391400" cy="4065588"/>
          </a:xfr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934200" y="1524000"/>
            <a:ext cx="152400" cy="3581400"/>
            <a:chOff x="6934200" y="1524000"/>
            <a:chExt cx="152400" cy="35814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934200" y="1524000"/>
              <a:ext cx="0" cy="35814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010400" y="1524000"/>
              <a:ext cx="0" cy="35814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86600" y="1524000"/>
              <a:ext cx="0" cy="35814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6890D5-D95F-F742-B1C7-BFA1541F8836}"/>
              </a:ext>
            </a:extLst>
          </p:cNvPr>
          <p:cNvGrpSpPr/>
          <p:nvPr/>
        </p:nvGrpSpPr>
        <p:grpSpPr>
          <a:xfrm>
            <a:off x="184025" y="4526280"/>
            <a:ext cx="8745472" cy="1555670"/>
            <a:chOff x="184025" y="4526280"/>
            <a:chExt cx="8745472" cy="15556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2FDDE0-9525-B44B-AC14-981DDE4126FD}"/>
                </a:ext>
              </a:extLst>
            </p:cNvPr>
            <p:cNvSpPr/>
            <p:nvPr/>
          </p:nvSpPr>
          <p:spPr>
            <a:xfrm>
              <a:off x="184025" y="5497175"/>
              <a:ext cx="874547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Do your teachers need to know these identifiers??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C11A34D-8176-BF42-96C1-26AFED087CAD}"/>
                </a:ext>
              </a:extLst>
            </p:cNvPr>
            <p:cNvCxnSpPr/>
            <p:nvPr/>
          </p:nvCxnSpPr>
          <p:spPr>
            <a:xfrm flipV="1">
              <a:off x="3855720" y="4526280"/>
              <a:ext cx="2346960" cy="9708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14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F9B89-C932-4441-B7D1-A157B92E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078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Standards Associated to Multiple Grades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64584-85F2-414E-BA35-9CB5EFAF2E0E}"/>
              </a:ext>
            </a:extLst>
          </p:cNvPr>
          <p:cNvSpPr txBox="1"/>
          <p:nvPr/>
        </p:nvSpPr>
        <p:spPr>
          <a:xfrm>
            <a:off x="370700" y="877322"/>
            <a:ext cx="7254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Standards in the core academic courses are usually Grade specific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C9CD0-04B7-5744-81F1-5644D627C11E}"/>
              </a:ext>
            </a:extLst>
          </p:cNvPr>
          <p:cNvSpPr txBox="1"/>
          <p:nvPr/>
        </p:nvSpPr>
        <p:spPr>
          <a:xfrm>
            <a:off x="387177" y="1225018"/>
            <a:ext cx="849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Often electives initially start with more generic standards that can be applied to all grades in an elementary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D5B17-AE25-FE42-9482-87DB1C510DE0}"/>
              </a:ext>
            </a:extLst>
          </p:cNvPr>
          <p:cNvSpPr txBox="1"/>
          <p:nvPr/>
        </p:nvSpPr>
        <p:spPr>
          <a:xfrm>
            <a:off x="1050324" y="1834627"/>
            <a:ext cx="7265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000" dirty="0">
                <a:solidFill>
                  <a:srgbClr val="FF0000"/>
                </a:solidFill>
              </a:rPr>
              <a:t>Due in part to the amount of time allocated to core</a:t>
            </a:r>
          </a:p>
          <a:p>
            <a:pPr marL="457200" indent="-457200">
              <a:buAutoNum type="alphaLcParenR"/>
            </a:pPr>
            <a:r>
              <a:rPr lang="en-US" sz="2000" dirty="0">
                <a:solidFill>
                  <a:srgbClr val="FF0000"/>
                </a:solidFill>
              </a:rPr>
              <a:t>As well as the number of sections a specialist has</a:t>
            </a:r>
          </a:p>
          <a:p>
            <a:pPr marL="457200" indent="-457200">
              <a:buAutoNum type="alphaLcParenR"/>
            </a:pPr>
            <a:r>
              <a:rPr lang="en-US" sz="2000" dirty="0">
                <a:solidFill>
                  <a:srgbClr val="FF0000"/>
                </a:solidFill>
              </a:rPr>
              <a:t>The frequency of a specialist using the gradebook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1F1FA-C6EE-D543-8182-166DB1EA2035}"/>
              </a:ext>
            </a:extLst>
          </p:cNvPr>
          <p:cNvSpPr txBox="1"/>
          <p:nvPr/>
        </p:nvSpPr>
        <p:spPr>
          <a:xfrm>
            <a:off x="391293" y="2823165"/>
            <a:ext cx="849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Options:  Enter standards for each grade level or enter them once for all grade levels and course numbers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C86DE-98F7-8F42-AAE1-3D9A9646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10" y="3459899"/>
            <a:ext cx="5435943" cy="3404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CE6772-3C3E-9147-AB23-88FE11971E8A}"/>
              </a:ext>
            </a:extLst>
          </p:cNvPr>
          <p:cNvSpPr txBox="1"/>
          <p:nvPr/>
        </p:nvSpPr>
        <p:spPr>
          <a:xfrm>
            <a:off x="1087398" y="5557624"/>
            <a:ext cx="70680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 added benefit to similar standards for multiple grades is that when you create a printable report card, the standard grid in this particular example (ART) need only be created once as it can be used in Grades K-5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34EA9A-1FC8-07C6-DE8F-3F2DE263B6EF}"/>
              </a:ext>
            </a:extLst>
          </p:cNvPr>
          <p:cNvGrpSpPr/>
          <p:nvPr/>
        </p:nvGrpSpPr>
        <p:grpSpPr>
          <a:xfrm>
            <a:off x="0" y="3740551"/>
            <a:ext cx="9144000" cy="1873192"/>
            <a:chOff x="0" y="3740551"/>
            <a:chExt cx="9144000" cy="18731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4A59FB-85B2-B742-9B79-91D887F2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740551"/>
              <a:ext cx="9144000" cy="9353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5DE6E2-B13E-C21D-D440-ABBC4952A21F}"/>
                </a:ext>
              </a:extLst>
            </p:cNvPr>
            <p:cNvSpPr txBox="1"/>
            <p:nvPr/>
          </p:nvSpPr>
          <p:spPr>
            <a:xfrm>
              <a:off x="3188040" y="4782746"/>
              <a:ext cx="24708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/>
                <a:t>ART.K5.X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8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61811" y="0"/>
            <a:ext cx="2810526" cy="1398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6941" y="116557"/>
            <a:ext cx="3068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</a:rPr>
              <a:t>DELIMMA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09908"/>
            <a:ext cx="7543800" cy="1256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77254"/>
            <a:ext cx="542925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2145" y="3407871"/>
            <a:ext cx="2209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>
                <a:solidFill>
                  <a:schemeClr val="accent1">
                    <a:lumMod val="75000"/>
                  </a:schemeClr>
                </a:solidFill>
              </a:rPr>
              <a:t>HOW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0566B4-308E-8D05-CBB1-F13AC1E7290C}"/>
              </a:ext>
            </a:extLst>
          </p:cNvPr>
          <p:cNvGrpSpPr/>
          <p:nvPr/>
        </p:nvGrpSpPr>
        <p:grpSpPr>
          <a:xfrm>
            <a:off x="354330" y="5106723"/>
            <a:ext cx="8141972" cy="1150616"/>
            <a:chOff x="354330" y="5106723"/>
            <a:chExt cx="8141972" cy="11506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2F206B-E0AD-D849-8A95-5176B3C54E6B}"/>
                </a:ext>
              </a:extLst>
            </p:cNvPr>
            <p:cNvSpPr txBox="1"/>
            <p:nvPr/>
          </p:nvSpPr>
          <p:spPr>
            <a:xfrm>
              <a:off x="671472" y="5106723"/>
              <a:ext cx="7221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</a:rPr>
                <a:t>In SC there are multiple levels of Special Education services some districts may require up to 8 course #’s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A201ED7-0F4C-1147-BCC2-651D7C437822}"/>
                </a:ext>
              </a:extLst>
            </p:cNvPr>
            <p:cNvSpPr txBox="1"/>
            <p:nvPr/>
          </p:nvSpPr>
          <p:spPr>
            <a:xfrm>
              <a:off x="354330" y="5888007"/>
              <a:ext cx="8141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10010100,19100100,19000100,19010100,19020100,19030100,19040100,19130100 </a:t>
              </a:r>
            </a:p>
          </p:txBody>
        </p:sp>
      </p:grp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DEA3A3E1-1126-DC4E-9299-1180E7D8A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966" y="40383"/>
            <a:ext cx="2431168" cy="1256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F0181-2189-EC4C-ABE7-5F33C8EEF339}"/>
              </a:ext>
            </a:extLst>
          </p:cNvPr>
          <p:cNvSpPr txBox="1"/>
          <p:nvPr/>
        </p:nvSpPr>
        <p:spPr>
          <a:xfrm>
            <a:off x="1919660" y="870988"/>
            <a:ext cx="514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</a:rPr>
              <a:t>Special Needs Students/Teachers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8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SAD FACE.tif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93" r="-60193"/>
          <a:stretch>
            <a:fillRect/>
          </a:stretch>
        </p:blipFill>
        <p:spPr>
          <a:xfrm>
            <a:off x="-1473200" y="2890838"/>
            <a:ext cx="6985000" cy="3841480"/>
          </a:xfrm>
        </p:spPr>
      </p:pic>
      <p:sp>
        <p:nvSpPr>
          <p:cNvPr id="14" name="Oval Callout 13"/>
          <p:cNvSpPr/>
          <p:nvPr/>
        </p:nvSpPr>
        <p:spPr>
          <a:xfrm rot="2119335">
            <a:off x="3452682" y="199657"/>
            <a:ext cx="5207000" cy="5105986"/>
          </a:xfrm>
          <a:prstGeom prst="wedgeEllipse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685079" y="338435"/>
            <a:ext cx="4771058" cy="48628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</a:t>
            </a:r>
          </a:p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YOU MEAN IF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CHANGE STANDARDS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DURING THE YEAR I CAN’T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RE-USE </a:t>
            </a:r>
          </a:p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UNIQUE IDENTIFIERS!!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I HAVE TO CHANGE </a:t>
            </a:r>
          </a:p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 MY REPORT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CARDS?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800" y="190500"/>
            <a:ext cx="429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What does FINAL version mean?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800" y="838200"/>
            <a:ext cx="3161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Make sure FINAL really means FINAL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0701" y="53848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Send and Save email </a:t>
            </a:r>
            <a:r>
              <a:rPr lang="en-US" dirty="0"/>
              <a:t>to curriculum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r>
              <a:rPr lang="en-US" dirty="0"/>
              <a:t>“Are you planning any changes to the standards?”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9460" y="5855530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</a:t>
            </a:r>
          </a:p>
        </p:txBody>
      </p:sp>
      <p:sp>
        <p:nvSpPr>
          <p:cNvPr id="16" name="Oval Callout 15"/>
          <p:cNvSpPr/>
          <p:nvPr/>
        </p:nvSpPr>
        <p:spPr>
          <a:xfrm rot="2119335">
            <a:off x="3452682" y="199657"/>
            <a:ext cx="5207000" cy="5105986"/>
          </a:xfrm>
          <a:prstGeom prst="wedgeEllipse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55164" y="1272209"/>
            <a:ext cx="40551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/>
              <a:t>When do you import the standards or </a:t>
            </a:r>
            <a:r>
              <a:rPr lang="en-US" sz="4400" b="1" i="1"/>
              <a:t>new standards?</a:t>
            </a:r>
            <a:endParaRPr lang="en-US" sz="44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F2F6B-5389-BE40-80B1-6926EE260A8F}"/>
              </a:ext>
            </a:extLst>
          </p:cNvPr>
          <p:cNvSpPr txBox="1"/>
          <p:nvPr/>
        </p:nvSpPr>
        <p:spPr>
          <a:xfrm>
            <a:off x="549508" y="1853514"/>
            <a:ext cx="2448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No More Changes for 1 year!!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0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6" grpId="0" animBg="1"/>
      <p:bldP spid="17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159026" y="5519916"/>
            <a:ext cx="85277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Lots of Standards Resources can </a:t>
            </a:r>
            <a:r>
              <a:rPr lang="en-US" sz="3200"/>
              <a:t>be found @</a:t>
            </a:r>
            <a:endParaRPr lang="en-US" sz="3200" dirty="0"/>
          </a:p>
          <a:p>
            <a:pPr algn="ctr"/>
            <a:r>
              <a:rPr lang="en-US" sz="3200" dirty="0">
                <a:hlinkClick r:id="rId2"/>
              </a:rPr>
              <a:t>www.derotechnical.com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68" y="181669"/>
            <a:ext cx="4572000" cy="3247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74" y="707891"/>
            <a:ext cx="1278835" cy="127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EC68BA-1A56-9D4D-8284-DF2B250EAD8F}"/>
              </a:ext>
            </a:extLst>
          </p:cNvPr>
          <p:cNvSpPr txBox="1"/>
          <p:nvPr/>
        </p:nvSpPr>
        <p:spPr>
          <a:xfrm>
            <a:off x="73036" y="3320576"/>
            <a:ext cx="91839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When do retire standards?</a:t>
            </a:r>
          </a:p>
          <a:p>
            <a:r>
              <a:rPr lang="en-US" sz="2400" dirty="0"/>
              <a:t>Migrate current standards to next year, tweak standards in the next year.</a:t>
            </a:r>
          </a:p>
          <a:p>
            <a:r>
              <a:rPr lang="en-US" sz="2400" dirty="0"/>
              <a:t>How do you retire standards? (ZOLD &amp; remove course association)</a:t>
            </a:r>
          </a:p>
          <a:p>
            <a:r>
              <a:rPr lang="en-US" sz="2400" dirty="0"/>
              <a:t>Why did you retire standards?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0C6EB-0F86-F546-8F57-F0CC5AA29E34}"/>
              </a:ext>
            </a:extLst>
          </p:cNvPr>
          <p:cNvSpPr txBox="1"/>
          <p:nvPr/>
        </p:nvSpPr>
        <p:spPr>
          <a:xfrm>
            <a:off x="150121" y="4981431"/>
            <a:ext cx="9088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What happens if you decided to retire standards after EOY? </a:t>
            </a:r>
          </a:p>
        </p:txBody>
      </p:sp>
    </p:spTree>
    <p:extLst>
      <p:ext uri="{BB962C8B-B14F-4D97-AF65-F5344CB8AC3E}">
        <p14:creationId xmlns:p14="http://schemas.microsoft.com/office/powerpoint/2010/main" val="371440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3976" y="-3354"/>
            <a:ext cx="8411766" cy="75887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Standard Import Template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4" y="1013327"/>
            <a:ext cx="4025900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29" y="1009986"/>
            <a:ext cx="1638300" cy="306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51" y="1009985"/>
            <a:ext cx="1092200" cy="307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24" y="1009985"/>
            <a:ext cx="1143000" cy="307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83" y="1022685"/>
            <a:ext cx="1665707" cy="3092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04" y="1025818"/>
            <a:ext cx="833218" cy="3052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781" y="4361860"/>
            <a:ext cx="87997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When do you import the standards?</a:t>
            </a:r>
          </a:p>
          <a:p>
            <a:r>
              <a:rPr lang="en-US" sz="4400" b="1" i="1" dirty="0">
                <a:solidFill>
                  <a:srgbClr val="FF0000"/>
                </a:solidFill>
              </a:rPr>
              <a:t>Samples can be found on my website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http://</a:t>
            </a:r>
            <a:r>
              <a:rPr lang="en-US" sz="2400" b="1" i="1" dirty="0" err="1">
                <a:solidFill>
                  <a:srgbClr val="FF0000"/>
                </a:solidFill>
              </a:rPr>
              <a:t>www.derotechnical.com</a:t>
            </a:r>
            <a:r>
              <a:rPr lang="en-US" sz="2400" b="1" i="1" dirty="0">
                <a:solidFill>
                  <a:srgbClr val="FF0000"/>
                </a:solidFill>
              </a:rPr>
              <a:t>/STANDARDS/</a:t>
            </a:r>
            <a:r>
              <a:rPr lang="en-US" sz="2400" b="1" i="1" dirty="0" err="1">
                <a:solidFill>
                  <a:srgbClr val="FF0000"/>
                </a:solidFill>
              </a:rPr>
              <a:t>CharacterCount.html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9590" y="1282683"/>
            <a:ext cx="8804414" cy="113877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Gradebook Preferences:</a:t>
            </a:r>
          </a:p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Calculate Higher Level Standards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7" y="4577054"/>
            <a:ext cx="7658100" cy="173990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D236E41-A2D2-B24C-8F53-75CD09BC0186}"/>
              </a:ext>
            </a:extLst>
          </p:cNvPr>
          <p:cNvGrpSpPr/>
          <p:nvPr/>
        </p:nvGrpSpPr>
        <p:grpSpPr>
          <a:xfrm>
            <a:off x="101600" y="2912109"/>
            <a:ext cx="8551577" cy="1489341"/>
            <a:chOff x="101600" y="2912109"/>
            <a:chExt cx="8551577" cy="1489341"/>
          </a:xfrm>
        </p:grpSpPr>
        <p:sp>
          <p:nvSpPr>
            <p:cNvPr id="10" name="TextBox 9"/>
            <p:cNvSpPr txBox="1"/>
            <p:nvPr/>
          </p:nvSpPr>
          <p:spPr>
            <a:xfrm>
              <a:off x="101600" y="3939785"/>
              <a:ext cx="2493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PowerTeacher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 Pro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06496" y="3123526"/>
              <a:ext cx="56557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SELDOM REQUESTED ANYMORE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3F5AF3-B454-AA4A-BF43-35A2753C0C5E}"/>
                </a:ext>
              </a:extLst>
            </p:cNvPr>
            <p:cNvGrpSpPr/>
            <p:nvPr/>
          </p:nvGrpSpPr>
          <p:grpSpPr>
            <a:xfrm>
              <a:off x="518936" y="2912109"/>
              <a:ext cx="8134241" cy="1201126"/>
              <a:chOff x="518936" y="1362088"/>
              <a:chExt cx="8134241" cy="120112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4513" y="1398458"/>
                <a:ext cx="1168664" cy="116475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36" y="1362088"/>
                <a:ext cx="1168664" cy="116475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93FD83-B790-3C4C-A0D1-1C386E42CB7D}"/>
              </a:ext>
            </a:extLst>
          </p:cNvPr>
          <p:cNvGrpSpPr/>
          <p:nvPr/>
        </p:nvGrpSpPr>
        <p:grpSpPr>
          <a:xfrm>
            <a:off x="628815" y="179147"/>
            <a:ext cx="7917397" cy="449435"/>
            <a:chOff x="628815" y="150033"/>
            <a:chExt cx="7917397" cy="44943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699D47-D70B-424F-97F0-6202644CC47D}"/>
                </a:ext>
              </a:extLst>
            </p:cNvPr>
            <p:cNvSpPr/>
            <p:nvPr/>
          </p:nvSpPr>
          <p:spPr>
            <a:xfrm>
              <a:off x="965200" y="150033"/>
              <a:ext cx="7188200" cy="44943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D276401C-B4D5-4846-8D58-D1C2BD56A830}"/>
                </a:ext>
              </a:extLst>
            </p:cNvPr>
            <p:cNvSpPr txBox="1">
              <a:spLocks/>
            </p:cNvSpPr>
            <p:nvPr/>
          </p:nvSpPr>
          <p:spPr>
            <a:xfrm>
              <a:off x="628815" y="175434"/>
              <a:ext cx="7917397" cy="4004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i="1" dirty="0"/>
                <a:t>DECISION TIME ROLL-UP Grades or Not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4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28815" y="23033"/>
            <a:ext cx="7917397" cy="449435"/>
            <a:chOff x="628815" y="150033"/>
            <a:chExt cx="7917397" cy="449435"/>
          </a:xfrm>
        </p:grpSpPr>
        <p:sp>
          <p:nvSpPr>
            <p:cNvPr id="7" name="Rectangle 6"/>
            <p:cNvSpPr/>
            <p:nvPr/>
          </p:nvSpPr>
          <p:spPr>
            <a:xfrm>
              <a:off x="965200" y="150033"/>
              <a:ext cx="7188200" cy="44943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628815" y="175434"/>
              <a:ext cx="7917397" cy="4004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i="1" dirty="0" err="1"/>
                <a:t>ListParentIdentifier</a:t>
              </a:r>
              <a:r>
                <a:rPr lang="en-US" sz="3200" b="1" i="1" dirty="0"/>
                <a:t> - Rollup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0082" y="492357"/>
            <a:ext cx="839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</a:rPr>
              <a:t>ListParentIdentifier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/>
              <a:t>– places “child” standards under their parents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50" y="1207523"/>
            <a:ext cx="2290654" cy="2549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6" y="1144514"/>
            <a:ext cx="3749018" cy="1618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3033529"/>
            <a:ext cx="3864428" cy="235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C00229-C323-F447-9B2A-F55CE40FD37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64" y="3875505"/>
            <a:ext cx="4445635" cy="14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9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621280" y="1158240"/>
            <a:ext cx="62179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  <a:defRPr/>
            </a:pPr>
            <a:br>
              <a:rPr lang="en-US" sz="2400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CEO - DERO Technical Services (2007)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Marketing/- ParkBench Software Trainer (2007)</a:t>
            </a:r>
            <a:b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PSISJS Partner </a:t>
            </a:r>
            <a:r>
              <a:rPr lang="mr-IN" sz="2400" b="1" dirty="0">
                <a:latin typeface="+mj-lt"/>
                <a:ea typeface="ＭＳ Ｐゴシック" charset="-128"/>
                <a:cs typeface="ＭＳ Ｐゴシック" charset="-128"/>
              </a:rPr>
              <a:t>–</a:t>
            </a: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 Standards/Trainer (2013)</a:t>
            </a:r>
            <a:b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Alpha/Beta Team for PS and PTP</a:t>
            </a:r>
          </a:p>
          <a:p>
            <a:pPr defTabSz="457200" eaLnBrk="0" hangingPunct="0">
              <a:defRPr/>
            </a:pPr>
            <a:endParaRPr lang="en-US" sz="2400" b="1" dirty="0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5" y="5697905"/>
            <a:ext cx="2821136" cy="103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506413" y="3977640"/>
            <a:ext cx="2008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latin typeface="Chalkboard" charset="0"/>
                <a:cs typeface="Chalkboard" charset="0"/>
              </a:rPr>
              <a:t>Bob Cornacchioli</a:t>
            </a:r>
            <a:endParaRPr lang="en-US"/>
          </a:p>
        </p:txBody>
      </p:sp>
      <p:pic>
        <p:nvPicPr>
          <p:cNvPr id="3" name="Picture 2" descr="PTP CERTIF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84" y="3259466"/>
            <a:ext cx="2857500" cy="69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9920"/>
            <a:ext cx="2057400" cy="325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3" y="5468430"/>
            <a:ext cx="1387043" cy="1351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24" y="5480159"/>
            <a:ext cx="1845337" cy="1361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1280" y="4114800"/>
            <a:ext cx="6186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Director of Technology and Media Services  	</a:t>
            </a:r>
          </a:p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	Shrewsbury Public Schools (16 yrs.)</a:t>
            </a:r>
          </a:p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	PowerSchool Administrator (6 yrs.)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6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28815" y="23033"/>
            <a:ext cx="7917397" cy="449435"/>
            <a:chOff x="628815" y="150033"/>
            <a:chExt cx="7917397" cy="449435"/>
          </a:xfrm>
        </p:grpSpPr>
        <p:sp>
          <p:nvSpPr>
            <p:cNvPr id="7" name="Rectangle 6"/>
            <p:cNvSpPr/>
            <p:nvPr/>
          </p:nvSpPr>
          <p:spPr>
            <a:xfrm>
              <a:off x="965200" y="150033"/>
              <a:ext cx="7188200" cy="44943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628815" y="175434"/>
              <a:ext cx="7917397" cy="4004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i="1" dirty="0"/>
                <a:t>PS 22.5 Limiting Parent Standards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02" y="623960"/>
            <a:ext cx="6690153" cy="40787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87893F-2C3A-4E00-BFF4-DB249B6F1422}"/>
              </a:ext>
            </a:extLst>
          </p:cNvPr>
          <p:cNvGrpSpPr/>
          <p:nvPr/>
        </p:nvGrpSpPr>
        <p:grpSpPr>
          <a:xfrm>
            <a:off x="1495168" y="2051220"/>
            <a:ext cx="6207204" cy="3896387"/>
            <a:chOff x="1495168" y="2051220"/>
            <a:chExt cx="6207204" cy="389638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2C96E0-A12B-FF1B-DA4C-46B0408E02AB}"/>
                </a:ext>
              </a:extLst>
            </p:cNvPr>
            <p:cNvSpPr txBox="1"/>
            <p:nvPr/>
          </p:nvSpPr>
          <p:spPr>
            <a:xfrm>
              <a:off x="1495168" y="5362832"/>
              <a:ext cx="5912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/>
                <a:t>BobC</a:t>
              </a:r>
              <a:r>
                <a:rPr lang="en-US" sz="3200" b="1" dirty="0"/>
                <a:t> – “NEVER select the Crown”</a:t>
              </a:r>
            </a:p>
          </p:txBody>
        </p:sp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3F67DB22-8FDA-4EB9-4C4B-56855DAC6D62}"/>
                </a:ext>
              </a:extLst>
            </p:cNvPr>
            <p:cNvSpPr/>
            <p:nvPr/>
          </p:nvSpPr>
          <p:spPr>
            <a:xfrm>
              <a:off x="6951615" y="2051220"/>
              <a:ext cx="734284" cy="729048"/>
            </a:xfrm>
            <a:prstGeom prst="donut">
              <a:avLst>
                <a:gd name="adj" fmla="val 774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72414E1C-357F-723A-A6B4-BEAE4772C0F6}"/>
                </a:ext>
              </a:extLst>
            </p:cNvPr>
            <p:cNvSpPr/>
            <p:nvPr/>
          </p:nvSpPr>
          <p:spPr>
            <a:xfrm>
              <a:off x="6968088" y="4131276"/>
              <a:ext cx="734284" cy="729048"/>
            </a:xfrm>
            <a:prstGeom prst="donut">
              <a:avLst>
                <a:gd name="adj" fmla="val 774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11B80E-0A5E-7CD4-50B5-4B7822033804}"/>
              </a:ext>
            </a:extLst>
          </p:cNvPr>
          <p:cNvGrpSpPr/>
          <p:nvPr/>
        </p:nvGrpSpPr>
        <p:grpSpPr>
          <a:xfrm>
            <a:off x="7110683" y="2205965"/>
            <a:ext cx="432620" cy="2522920"/>
            <a:chOff x="7110683" y="2205965"/>
            <a:chExt cx="432620" cy="2522920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DE395E89-9045-514D-65EC-81DCAA133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0683" y="2205965"/>
              <a:ext cx="416147" cy="419558"/>
            </a:xfrm>
            <a:prstGeom prst="rect">
              <a:avLst/>
            </a:prstGeom>
          </p:spPr>
        </p:pic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D084747F-EA3A-A293-6907-5C4FA1E98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156" y="4309327"/>
              <a:ext cx="416147" cy="419558"/>
            </a:xfrm>
            <a:prstGeom prst="rect">
              <a:avLst/>
            </a:prstGeom>
          </p:spPr>
        </p:pic>
      </p:grp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677BCC7B-5E5B-3D55-ED04-8BBB6AB26027}"/>
              </a:ext>
            </a:extLst>
          </p:cNvPr>
          <p:cNvSpPr/>
          <p:nvPr/>
        </p:nvSpPr>
        <p:spPr>
          <a:xfrm>
            <a:off x="827903" y="2780268"/>
            <a:ext cx="266699" cy="1260391"/>
          </a:xfrm>
          <a:prstGeom prst="leftBracke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28815" y="23033"/>
            <a:ext cx="7917397" cy="449435"/>
            <a:chOff x="628815" y="150033"/>
            <a:chExt cx="7917397" cy="449435"/>
          </a:xfrm>
        </p:grpSpPr>
        <p:sp>
          <p:nvSpPr>
            <p:cNvPr id="7" name="Rectangle 6"/>
            <p:cNvSpPr/>
            <p:nvPr/>
          </p:nvSpPr>
          <p:spPr>
            <a:xfrm>
              <a:off x="965200" y="150033"/>
              <a:ext cx="7188200" cy="44943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628815" y="175434"/>
              <a:ext cx="7917397" cy="4004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i="1" dirty="0"/>
                <a:t> PS 22.5 Limiting Parent Standards</a:t>
              </a:r>
            </a:p>
          </p:txBody>
        </p:sp>
      </p:grp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140868-EB53-52AC-69F9-31A4C7AC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3967148"/>
            <a:ext cx="7302500" cy="1651000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F0E5B956-DB20-209B-BC05-83C0A2DF2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419" y="743536"/>
            <a:ext cx="3098800" cy="3124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B7ACE6-66E8-36B3-DA55-3B7D3E28779F}"/>
              </a:ext>
            </a:extLst>
          </p:cNvPr>
          <p:cNvSpPr txBox="1"/>
          <p:nvPr/>
        </p:nvSpPr>
        <p:spPr>
          <a:xfrm>
            <a:off x="1495168" y="5684108"/>
            <a:ext cx="59111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/>
              <a:t>BobC</a:t>
            </a:r>
            <a:r>
              <a:rPr lang="en-US" sz="3200" b="1" dirty="0"/>
              <a:t> – “NEVER select the Crown”</a:t>
            </a:r>
          </a:p>
          <a:p>
            <a:pPr algn="ctr"/>
            <a:r>
              <a:rPr lang="en-US" sz="3200" b="1" dirty="0"/>
              <a:t>PS Insider Episode # 118</a:t>
            </a:r>
          </a:p>
        </p:txBody>
      </p:sp>
    </p:spTree>
    <p:extLst>
      <p:ext uri="{BB962C8B-B14F-4D97-AF65-F5344CB8AC3E}">
        <p14:creationId xmlns:p14="http://schemas.microsoft.com/office/powerpoint/2010/main" val="12189506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3976" y="-3354"/>
            <a:ext cx="8411766" cy="75887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Standard Import Template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4" y="1013327"/>
            <a:ext cx="4025900" cy="308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" y="1013327"/>
            <a:ext cx="1701800" cy="3086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33" y="993943"/>
            <a:ext cx="4508500" cy="307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009985"/>
            <a:ext cx="2933700" cy="307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304" y="4315330"/>
            <a:ext cx="98680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If your district wanted to roll-up child standards scores to </a:t>
            </a:r>
          </a:p>
          <a:p>
            <a:r>
              <a:rPr lang="en-US" sz="2800" b="1" dirty="0"/>
              <a:t>auto-calculate the parent standards scores many columns</a:t>
            </a:r>
          </a:p>
          <a:p>
            <a:r>
              <a:rPr lang="en-US" sz="2800" b="1" dirty="0"/>
              <a:t>would have to change.   </a:t>
            </a:r>
            <a:r>
              <a:rPr lang="en-US" sz="2800" b="1" i="1" dirty="0">
                <a:solidFill>
                  <a:srgbClr val="0070C0"/>
                </a:solidFill>
              </a:rPr>
              <a:t>50% of teachers report that they </a:t>
            </a:r>
          </a:p>
          <a:p>
            <a:r>
              <a:rPr lang="en-US" sz="2800" b="1" i="1" dirty="0">
                <a:solidFill>
                  <a:srgbClr val="0070C0"/>
                </a:solidFill>
              </a:rPr>
              <a:t>over-write the calculated grades. </a:t>
            </a:r>
          </a:p>
          <a:p>
            <a:r>
              <a:rPr lang="en-US" sz="2400" b="1" dirty="0"/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9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5200" y="50801"/>
            <a:ext cx="7188200" cy="53009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815" y="111934"/>
            <a:ext cx="7917397" cy="400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/>
              <a:t>Display Position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728"/>
            <a:ext cx="3848100" cy="233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695700"/>
            <a:ext cx="9093200" cy="2362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52900" y="1282700"/>
            <a:ext cx="48504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CCMA.4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CCMA.4.1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CCMA.4.4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DO NOT SHOW IN THE GRADEBOOK!</a:t>
            </a:r>
          </a:p>
          <a:p>
            <a:pPr algn="ctr"/>
            <a:endParaRPr lang="en-US" dirty="0"/>
          </a:p>
          <a:p>
            <a:pPr algn="ctr"/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6537882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2" y="775252"/>
            <a:ext cx="7798158" cy="4496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-6826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to show in the PTP?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587452" y="1252881"/>
            <a:ext cx="1026667" cy="3972534"/>
            <a:chOff x="5587452" y="2882900"/>
            <a:chExt cx="1026667" cy="2813120"/>
          </a:xfrm>
        </p:grpSpPr>
        <p:sp>
          <p:nvSpPr>
            <p:cNvPr id="7" name="TextBox 6"/>
            <p:cNvSpPr txBox="1"/>
            <p:nvPr/>
          </p:nvSpPr>
          <p:spPr>
            <a:xfrm>
              <a:off x="5600700" y="2882900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CELA.4.2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0700" y="3265587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CELA.4.3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00700" y="3620118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CELA.4.4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00700" y="4002809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CELA.4.5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0700" y="430103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CELA.4.6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00700" y="4683725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CELA.4.7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94076" y="5059102"/>
              <a:ext cx="1013419" cy="26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CELA.4.8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87452" y="5434480"/>
              <a:ext cx="1013419" cy="26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CELA.4.9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616164"/>
            <a:ext cx="7239000" cy="6350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868557" y="2034781"/>
            <a:ext cx="3718895" cy="372991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003277" y="3516270"/>
            <a:ext cx="2577552" cy="224842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470400" y="4068706"/>
            <a:ext cx="1123678" cy="169599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587452" y="4621142"/>
            <a:ext cx="19873" cy="131252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61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CBB74A2-D9BF-DE43-9774-BCA84D2BEC64}"/>
              </a:ext>
            </a:extLst>
          </p:cNvPr>
          <p:cNvSpPr txBox="1">
            <a:spLocks/>
          </p:cNvSpPr>
          <p:nvPr/>
        </p:nvSpPr>
        <p:spPr>
          <a:xfrm>
            <a:off x="372533" y="-221974"/>
            <a:ext cx="863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Need Spanish or “one” other language too?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F58AE9-FC98-5746-A9E4-9D068A51A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055"/>
            <a:ext cx="9144000" cy="18921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03C3FB-FC01-514E-92EB-FEDE57A5DAA4}"/>
              </a:ext>
            </a:extLst>
          </p:cNvPr>
          <p:cNvSpPr txBox="1"/>
          <p:nvPr/>
        </p:nvSpPr>
        <p:spPr>
          <a:xfrm>
            <a:off x="0" y="25061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If aren’t using the description field for anything – longer full standard name/identifier – you could use that field for Spanish description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379567-9442-8B4B-B5D9-F658A926D632}"/>
              </a:ext>
            </a:extLst>
          </p:cNvPr>
          <p:cNvGrpSpPr/>
          <p:nvPr/>
        </p:nvGrpSpPr>
        <p:grpSpPr>
          <a:xfrm>
            <a:off x="541867" y="3389049"/>
            <a:ext cx="3797300" cy="3066383"/>
            <a:chOff x="740833" y="3337132"/>
            <a:chExt cx="3797300" cy="306638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1202A3-2D2B-4749-A174-A03D56E16613}"/>
                </a:ext>
              </a:extLst>
            </p:cNvPr>
            <p:cNvGrpSpPr/>
            <p:nvPr/>
          </p:nvGrpSpPr>
          <p:grpSpPr>
            <a:xfrm>
              <a:off x="740833" y="3337132"/>
              <a:ext cx="3746500" cy="2766209"/>
              <a:chOff x="740833" y="3337132"/>
              <a:chExt cx="3746500" cy="276620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D0088CD-FDF0-4542-AB82-55E75E178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0833" y="3741141"/>
                <a:ext cx="3746500" cy="23622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43D4F8-BB53-4B43-A950-A66150B693EF}"/>
                  </a:ext>
                </a:extLst>
              </p:cNvPr>
              <p:cNvSpPr txBox="1"/>
              <p:nvPr/>
            </p:nvSpPr>
            <p:spPr>
              <a:xfrm>
                <a:off x="1354667" y="3337132"/>
                <a:ext cx="25222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Standard Name = English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367F534-0D12-0A41-8959-DC1D9C47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833" y="3711115"/>
              <a:ext cx="3797300" cy="26924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D7E815-4375-1F4B-A039-BE60590B9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173" y="3758381"/>
            <a:ext cx="3975014" cy="2497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BE79C3-C0DF-1815-3DEB-BB6B23477877}"/>
              </a:ext>
            </a:extLst>
          </p:cNvPr>
          <p:cNvSpPr txBox="1"/>
          <p:nvPr/>
        </p:nvSpPr>
        <p:spPr>
          <a:xfrm>
            <a:off x="1338468" y="6440559"/>
            <a:ext cx="6049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 session on ParkBench Visual PST follows this session</a:t>
            </a:r>
          </a:p>
        </p:txBody>
      </p:sp>
    </p:spTree>
    <p:extLst>
      <p:ext uri="{BB962C8B-B14F-4D97-AF65-F5344CB8AC3E}">
        <p14:creationId xmlns:p14="http://schemas.microsoft.com/office/powerpoint/2010/main" val="29592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CBB74A2-D9BF-DE43-9774-BCA84D2BEC64}"/>
              </a:ext>
            </a:extLst>
          </p:cNvPr>
          <p:cNvSpPr txBox="1">
            <a:spLocks/>
          </p:cNvSpPr>
          <p:nvPr/>
        </p:nvSpPr>
        <p:spPr>
          <a:xfrm>
            <a:off x="0" y="-22197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Need Spanish or “one” other language too?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F58AE9-FC98-5746-A9E4-9D068A51A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055"/>
            <a:ext cx="9144000" cy="18921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22D665-CC0D-5B4C-A09C-923E1992F084}"/>
              </a:ext>
            </a:extLst>
          </p:cNvPr>
          <p:cNvGrpSpPr/>
          <p:nvPr/>
        </p:nvGrpSpPr>
        <p:grpSpPr>
          <a:xfrm>
            <a:off x="4934525" y="2692400"/>
            <a:ext cx="3797300" cy="3061732"/>
            <a:chOff x="4934525" y="2692400"/>
            <a:chExt cx="3797300" cy="30617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1627A2-84DA-2346-AE95-D87878C45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4525" y="3061732"/>
              <a:ext cx="3797300" cy="2692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BC1E06-66A0-C245-85F4-231FF688691A}"/>
                </a:ext>
              </a:extLst>
            </p:cNvPr>
            <p:cNvSpPr txBox="1"/>
            <p:nvPr/>
          </p:nvSpPr>
          <p:spPr>
            <a:xfrm>
              <a:off x="5283200" y="2692400"/>
              <a:ext cx="3099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Standard Description = Spanish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8E9B15-4B63-1448-926F-8AACA26DBC90}"/>
              </a:ext>
            </a:extLst>
          </p:cNvPr>
          <p:cNvGrpSpPr/>
          <p:nvPr/>
        </p:nvGrpSpPr>
        <p:grpSpPr>
          <a:xfrm>
            <a:off x="178948" y="2692400"/>
            <a:ext cx="4580165" cy="4165600"/>
            <a:chOff x="67735" y="2692400"/>
            <a:chExt cx="4580165" cy="4165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7B564F-4668-1942-A1E8-71845CABF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334" y="2940717"/>
              <a:ext cx="3268133" cy="39172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2BB2C2-D84A-6346-871F-CE65FD7081D7}"/>
                </a:ext>
              </a:extLst>
            </p:cNvPr>
            <p:cNvSpPr txBox="1"/>
            <p:nvPr/>
          </p:nvSpPr>
          <p:spPr>
            <a:xfrm>
              <a:off x="67735" y="2692400"/>
              <a:ext cx="4580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Standard Name + Standard Description = BOTH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432DF5-B0AA-CA45-85A9-FDF162D1D8E9}"/>
              </a:ext>
            </a:extLst>
          </p:cNvPr>
          <p:cNvGrpSpPr/>
          <p:nvPr/>
        </p:nvGrpSpPr>
        <p:grpSpPr>
          <a:xfrm>
            <a:off x="4368800" y="5757337"/>
            <a:ext cx="3450047" cy="1056615"/>
            <a:chOff x="4368800" y="5757337"/>
            <a:chExt cx="3450047" cy="10566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EA3FA8-84DE-F445-B452-5EAD9D23788F}"/>
                </a:ext>
              </a:extLst>
            </p:cNvPr>
            <p:cNvSpPr txBox="1"/>
            <p:nvPr/>
          </p:nvSpPr>
          <p:spPr>
            <a:xfrm>
              <a:off x="4368800" y="5757337"/>
              <a:ext cx="3450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Park Bench Visual PST – VERSION 3</a:t>
              </a:r>
            </a:p>
          </p:txBody>
        </p:sp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E4D963C5-9DF9-5845-96F7-403641FB3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800" y="6186945"/>
              <a:ext cx="1703568" cy="62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039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latin typeface="Calibri" charset="0"/>
              </a:rPr>
              <a:t>Additional Thoughts on Comments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5131" y="2634120"/>
            <a:ext cx="7297271" cy="727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How do you set the correct length?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8121" y="5431077"/>
            <a:ext cx="7297271" cy="859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</a:rPr>
              <a:t>When you create an entry box on your report card use the same sized box for all grades all subjects. 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Content specific </a:t>
            </a:r>
            <a:r>
              <a:rPr lang="en-US" sz="2400" dirty="0">
                <a:solidFill>
                  <a:srgbClr val="FF0000"/>
                </a:solidFill>
              </a:rPr>
              <a:t>comments are NORMALLY shorter than a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summative narrative </a:t>
            </a:r>
          </a:p>
        </p:txBody>
      </p:sp>
      <p:pic>
        <p:nvPicPr>
          <p:cNvPr id="7" name="Picture 6" descr="Screen Shot 2014-11-11 at 6.10.07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1" y="3359195"/>
            <a:ext cx="1958788" cy="1903088"/>
          </a:xfrm>
          <a:prstGeom prst="rect">
            <a:avLst/>
          </a:prstGeom>
        </p:spPr>
      </p:pic>
      <p:pic>
        <p:nvPicPr>
          <p:cNvPr id="8" name="Picture 7" descr="Screen Shot 2014-11-11 at 6.10.16 AM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85" y="3389078"/>
            <a:ext cx="1965960" cy="1911095"/>
          </a:xfrm>
          <a:prstGeom prst="rect">
            <a:avLst/>
          </a:prstGeom>
        </p:spPr>
      </p:pic>
      <p:pic>
        <p:nvPicPr>
          <p:cNvPr id="9" name="Picture 8" descr="Screen Shot 2014-11-11 at 6.11.20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12" y="2719295"/>
            <a:ext cx="2278526" cy="280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595578">
            <a:off x="716683" y="1975878"/>
            <a:ext cx="7161381" cy="2308324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Create a standard called </a:t>
            </a:r>
          </a:p>
          <a:p>
            <a:pPr algn="ctr"/>
            <a:r>
              <a:rPr lang="en-US" sz="3600" b="1" dirty="0"/>
              <a:t>Teacher Comment associate to HR or</a:t>
            </a:r>
          </a:p>
          <a:p>
            <a:pPr algn="ctr"/>
            <a:r>
              <a:rPr lang="en-US" sz="3600" b="1" dirty="0"/>
              <a:t>Subject Comment to Subject</a:t>
            </a:r>
          </a:p>
        </p:txBody>
      </p:sp>
    </p:spTree>
    <p:extLst>
      <p:ext uri="{BB962C8B-B14F-4D97-AF65-F5344CB8AC3E}">
        <p14:creationId xmlns:p14="http://schemas.microsoft.com/office/powerpoint/2010/main" val="280072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98360"/>
            <a:ext cx="8229600" cy="13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/>
              <a:t>Importing via </a:t>
            </a:r>
            <a:br>
              <a:rPr lang="en-US" sz="4000" b="1" i="1" dirty="0"/>
            </a:br>
            <a:r>
              <a:rPr lang="en-US" sz="4000" b="1" i="1" dirty="0"/>
              <a:t>Data Import Manager</a:t>
            </a:r>
          </a:p>
        </p:txBody>
      </p:sp>
      <p:pic>
        <p:nvPicPr>
          <p:cNvPr id="6" name="Picture 5" descr="Screen Shot 2015-07-15 at 7.54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360"/>
            <a:ext cx="1104900" cy="1334219"/>
          </a:xfrm>
          <a:prstGeom prst="rect">
            <a:avLst/>
          </a:prstGeom>
        </p:spPr>
      </p:pic>
      <p:pic>
        <p:nvPicPr>
          <p:cNvPr id="4" name="Picture 3" descr="DIM.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15304"/>
            <a:ext cx="8813800" cy="1917700"/>
          </a:xfrm>
          <a:prstGeom prst="rect">
            <a:avLst/>
          </a:prstGeom>
        </p:spPr>
      </p:pic>
      <p:pic>
        <p:nvPicPr>
          <p:cNvPr id="7" name="Picture 6" descr="DIM.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057"/>
            <a:ext cx="9144000" cy="41679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374" y="5646672"/>
            <a:ext cx="61141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all the fields – JUST EASIER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ID must be used when re-importing**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6484" y="4635500"/>
            <a:ext cx="2560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Original spreadsheet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Can’t be re-imported as you will ID and Longitudinal ID </a:t>
            </a:r>
          </a:p>
        </p:txBody>
      </p:sp>
    </p:spTree>
    <p:extLst>
      <p:ext uri="{BB962C8B-B14F-4D97-AF65-F5344CB8AC3E}">
        <p14:creationId xmlns:p14="http://schemas.microsoft.com/office/powerpoint/2010/main" val="422547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98360"/>
            <a:ext cx="8229600" cy="13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/>
              <a:t>RE-IMPORTING ISSUES</a:t>
            </a:r>
          </a:p>
        </p:txBody>
      </p:sp>
      <p:pic>
        <p:nvPicPr>
          <p:cNvPr id="6" name="Picture 5" descr="Screen Shot 2015-07-15 at 7.54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360"/>
            <a:ext cx="1104900" cy="1334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8485D-26B3-404C-9B8B-DE32DA7AC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06" y="2696890"/>
            <a:ext cx="7443537" cy="27046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0B71E5-7BAD-9443-B656-9E56DF9449BD}"/>
              </a:ext>
            </a:extLst>
          </p:cNvPr>
          <p:cNvSpPr txBox="1"/>
          <p:nvPr/>
        </p:nvSpPr>
        <p:spPr>
          <a:xfrm>
            <a:off x="136360" y="1432579"/>
            <a:ext cx="914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process of importing standards CREATES TWO FIELDS IN </a:t>
            </a:r>
            <a:r>
              <a:rPr lang="en-US" sz="2400" b="1" dirty="0">
                <a:highlight>
                  <a:srgbClr val="FFFF00"/>
                </a:highlight>
              </a:rPr>
              <a:t>YELLOW</a:t>
            </a:r>
            <a:r>
              <a:rPr lang="en-US" sz="24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67FF9-8485-A84B-841D-D56B27C8B83F}"/>
              </a:ext>
            </a:extLst>
          </p:cNvPr>
          <p:cNvSpPr txBox="1"/>
          <p:nvPr/>
        </p:nvSpPr>
        <p:spPr>
          <a:xfrm>
            <a:off x="128340" y="1777483"/>
            <a:ext cx="8220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IF CHANGES – export standards including ID and </a:t>
            </a:r>
            <a:r>
              <a:rPr lang="en-US" sz="2400" b="1" dirty="0" err="1"/>
              <a:t>LongitudinalID</a:t>
            </a:r>
            <a:endParaRPr lang="en-US" sz="2400" b="1" dirty="0"/>
          </a:p>
          <a:p>
            <a:r>
              <a:rPr lang="en-US" sz="2400" b="1" dirty="0"/>
              <a:t>Sort – change and re-import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4D904A-3B79-654F-A510-5916BC3F5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23915"/>
            <a:ext cx="9144000" cy="13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4079-0C79-C845-9835-DCADB101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111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PowerSchool Clients Worldwide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AED59-7611-3643-9822-D23028391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6" y="3858022"/>
            <a:ext cx="2881109" cy="2222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38C8C-BA9E-CD4E-9021-BA360B09A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939" y="3845133"/>
            <a:ext cx="2520516" cy="2262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26B28E-2D62-6D44-9A61-195C89120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939" y="1305592"/>
            <a:ext cx="2520516" cy="2169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AA83D-E9E7-934D-95E3-76682F680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37" y="1319718"/>
            <a:ext cx="2881110" cy="21744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7D7DA7-2D8A-2B47-89CC-398EE31A7CDB}"/>
              </a:ext>
            </a:extLst>
          </p:cNvPr>
          <p:cNvSpPr txBox="1"/>
          <p:nvPr/>
        </p:nvSpPr>
        <p:spPr>
          <a:xfrm>
            <a:off x="3241962" y="1385452"/>
            <a:ext cx="2298771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Districts</a:t>
            </a:r>
          </a:p>
          <a:p>
            <a:pPr algn="ctr"/>
            <a:r>
              <a:rPr lang="en-US" sz="2400" b="1" dirty="0"/>
              <a:t>160 USA</a:t>
            </a:r>
          </a:p>
          <a:p>
            <a:pPr algn="ctr"/>
            <a:r>
              <a:rPr lang="en-US" sz="2400" b="1" dirty="0"/>
              <a:t>6 Asia</a:t>
            </a:r>
          </a:p>
          <a:p>
            <a:pPr algn="ctr"/>
            <a:r>
              <a:rPr lang="en-US" sz="2400" b="1" dirty="0"/>
              <a:t>3 Europe</a:t>
            </a:r>
          </a:p>
          <a:p>
            <a:pPr algn="ctr"/>
            <a:r>
              <a:rPr lang="en-US" sz="2400" b="1" dirty="0"/>
              <a:t>2 Canada</a:t>
            </a:r>
          </a:p>
          <a:p>
            <a:pPr algn="ctr"/>
            <a:r>
              <a:rPr lang="en-US" sz="2400" b="1" dirty="0"/>
              <a:t>1 Southeast Asia</a:t>
            </a:r>
          </a:p>
          <a:p>
            <a:pPr algn="ctr"/>
            <a:r>
              <a:rPr lang="en-US" sz="2400" b="1" dirty="0"/>
              <a:t>3 Caribbean </a:t>
            </a:r>
          </a:p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31381F-4108-C543-9FAF-D3393975066B}"/>
              </a:ext>
            </a:extLst>
          </p:cNvPr>
          <p:cNvSpPr txBox="1"/>
          <p:nvPr/>
        </p:nvSpPr>
        <p:spPr>
          <a:xfrm>
            <a:off x="3251911" y="4184067"/>
            <a:ext cx="227299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and thousands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Standard-Based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Report Cards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4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15784" y="-11368"/>
            <a:ext cx="8229600" cy="13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/>
              <a:t>Standards have to be managed </a:t>
            </a:r>
          </a:p>
          <a:p>
            <a:r>
              <a:rPr lang="en-US" sz="4000" b="1" i="1" dirty="0"/>
              <a:t>YEAR TO YEAR/</a:t>
            </a:r>
            <a:r>
              <a:rPr lang="en-US" sz="4000" b="1" i="1" dirty="0">
                <a:solidFill>
                  <a:srgbClr val="FF0000"/>
                </a:solidFill>
              </a:rPr>
              <a:t>EOY or...</a:t>
            </a:r>
            <a:endParaRPr lang="en-US" sz="4000" b="1" i="1" dirty="0"/>
          </a:p>
        </p:txBody>
      </p:sp>
      <p:pic>
        <p:nvPicPr>
          <p:cNvPr id="6" name="Picture 5" descr="Screen Shot 2015-07-15 at 7.54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360"/>
            <a:ext cx="1104900" cy="1334219"/>
          </a:xfrm>
          <a:prstGeom prst="rect">
            <a:avLst/>
          </a:prstGeom>
        </p:spPr>
      </p:pic>
      <p:pic>
        <p:nvPicPr>
          <p:cNvPr id="8" name="Content Placeholder 7" descr="Screen Shot 2015-07-15 at 7.31.03 AM.jpg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38" b="-16838"/>
          <a:stretch>
            <a:fillRect/>
          </a:stretch>
        </p:blipFill>
        <p:spPr>
          <a:xfrm>
            <a:off x="1009650" y="672594"/>
            <a:ext cx="7480509" cy="4113992"/>
          </a:xfrm>
        </p:spPr>
      </p:pic>
      <p:sp>
        <p:nvSpPr>
          <p:cNvPr id="2" name="TextBox 1"/>
          <p:cNvSpPr txBox="1"/>
          <p:nvPr/>
        </p:nvSpPr>
        <p:spPr>
          <a:xfrm>
            <a:off x="262967" y="3733992"/>
            <a:ext cx="59974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i="1" dirty="0"/>
              <a:t>MUST SET UP AT THE DISTRICT LEVEL  2021-2022</a:t>
            </a:r>
          </a:p>
          <a:p>
            <a:pPr marL="457200" indent="-457200">
              <a:buAutoNum type="arabicPeriod"/>
            </a:pPr>
            <a:r>
              <a:rPr lang="en-US" sz="2000" b="1" i="1" dirty="0"/>
              <a:t>YOU MUST THEN BE IN CURRENT YEAR</a:t>
            </a:r>
          </a:p>
          <a:p>
            <a:pPr marL="457200" indent="-457200">
              <a:buAutoNum type="arabicPeriod"/>
            </a:pPr>
            <a:r>
              <a:rPr lang="en-US" sz="2000" b="1" i="1" dirty="0"/>
              <a:t>CREATE STANDARDS LIST for </a:t>
            </a:r>
            <a:r>
              <a:rPr lang="en-US" sz="2000" b="1" i="1" dirty="0" err="1">
                <a:solidFill>
                  <a:srgbClr val="FF0000"/>
                </a:solidFill>
              </a:rPr>
              <a:t>YearID</a:t>
            </a:r>
            <a:r>
              <a:rPr lang="en-US" sz="2000" b="1" i="1" dirty="0">
                <a:solidFill>
                  <a:srgbClr val="FF0000"/>
                </a:solidFill>
              </a:rPr>
              <a:t>  32 (next year)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967" y="5199888"/>
            <a:ext cx="6491401" cy="3413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4528" y="4670992"/>
            <a:ext cx="6074420" cy="887492"/>
            <a:chOff x="414528" y="5590032"/>
            <a:chExt cx="6074420" cy="887492"/>
          </a:xfrm>
        </p:grpSpPr>
        <p:sp>
          <p:nvSpPr>
            <p:cNvPr id="7" name="TextBox 6"/>
            <p:cNvSpPr txBox="1"/>
            <p:nvPr/>
          </p:nvSpPr>
          <p:spPr>
            <a:xfrm>
              <a:off x="457200" y="6108192"/>
              <a:ext cx="4790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50000"/>
                    </a:schemeClr>
                  </a:solidFill>
                </a:rPr>
                <a:t>√    24,012 standards were created for 2017-2018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4528" y="5590032"/>
              <a:ext cx="6074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Create Next Year’s List of Standards Prior to End-of-Year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34899" y="5614416"/>
            <a:ext cx="6983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COPIES ALL CURRENT YEAR STANDARDS </a:t>
            </a:r>
            <a:r>
              <a:rPr lang="mr-IN" sz="2000" b="1" i="1" dirty="0"/>
              <a:t>–</a:t>
            </a:r>
            <a:r>
              <a:rPr lang="en-US" sz="2000" b="1" i="1" dirty="0"/>
              <a:t> ACTIVE AND INACTIVE</a:t>
            </a:r>
          </a:p>
          <a:p>
            <a:r>
              <a:rPr lang="en-US" sz="2000" b="1" i="1" dirty="0"/>
              <a:t>EOY PROCESS WILL NOT COPY OVER </a:t>
            </a:r>
            <a:r>
              <a:rPr lang="en-US" b="1" i="1" dirty="0"/>
              <a:t>STANDARDS</a:t>
            </a:r>
            <a:r>
              <a:rPr lang="en-US" sz="2000" b="1" i="1" dirty="0"/>
              <a:t>  - IN ADVANCE! 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IF YOU CHANGE STANDARDS AFTER CREATING</a:t>
            </a:r>
            <a:r>
              <a:rPr lang="mr-IN" sz="2000" b="1" i="1" dirty="0">
                <a:solidFill>
                  <a:srgbClr val="FF0000"/>
                </a:solidFill>
              </a:rPr>
              <a:t>…</a:t>
            </a:r>
            <a:r>
              <a:rPr lang="en-US" sz="2000" b="1" i="1" dirty="0">
                <a:solidFill>
                  <a:srgbClr val="FF0000"/>
                </a:solidFill>
              </a:rPr>
              <a:t>.????</a:t>
            </a:r>
          </a:p>
        </p:txBody>
      </p:sp>
    </p:spTree>
    <p:extLst>
      <p:ext uri="{BB962C8B-B14F-4D97-AF65-F5344CB8AC3E}">
        <p14:creationId xmlns:p14="http://schemas.microsoft.com/office/powerpoint/2010/main" val="9089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-1757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Have you thought about Report Cards?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304800" y="808627"/>
            <a:ext cx="84582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latin typeface="Calibri" charset="0"/>
              </a:rPr>
              <a:t>Parent Portal – access to grades – list form</a:t>
            </a:r>
          </a:p>
          <a:p>
            <a:pPr eaLnBrk="1" hangingPunct="1">
              <a:defRPr/>
            </a:pPr>
            <a:r>
              <a:rPr lang="en-US" sz="2800" dirty="0">
                <a:latin typeface="Calibri" charset="0"/>
              </a:rPr>
              <a:t>NOT DYNAMIC – all must be custom made</a:t>
            </a:r>
          </a:p>
          <a:p>
            <a:pPr eaLnBrk="1" hangingPunct="1">
              <a:defRPr/>
            </a:pPr>
            <a:r>
              <a:rPr lang="en-US" sz="2800" dirty="0">
                <a:latin typeface="Calibri" charset="0"/>
              </a:rPr>
              <a:t>Create on your own or Contract**</a:t>
            </a:r>
          </a:p>
          <a:p>
            <a:pPr eaLnBrk="1" hangingPunct="1">
              <a:defRPr/>
            </a:pPr>
            <a:r>
              <a:rPr lang="en-US" sz="2800" b="1" i="1" dirty="0">
                <a:latin typeface="Calibri" charset="0"/>
              </a:rPr>
              <a:t>Object Reports vs. Online</a:t>
            </a:r>
          </a:p>
          <a:p>
            <a:pPr eaLnBrk="1" hangingPunct="1">
              <a:defRPr/>
            </a:pPr>
            <a:r>
              <a:rPr lang="en-US" sz="2800" dirty="0">
                <a:latin typeface="Calibri" charset="0"/>
              </a:rPr>
              <a:t>Summative</a:t>
            </a:r>
          </a:p>
          <a:p>
            <a:pPr eaLnBrk="1" hangingPunct="1">
              <a:defRPr/>
            </a:pPr>
            <a:r>
              <a:rPr lang="en-US" sz="2800" dirty="0">
                <a:latin typeface="Calibri" charset="0"/>
              </a:rPr>
              <a:t>Multi-page requires duplex printer</a:t>
            </a:r>
          </a:p>
          <a:p>
            <a:pPr>
              <a:defRPr/>
            </a:pPr>
            <a:r>
              <a:rPr lang="en-US" sz="2000" dirty="0">
                <a:latin typeface="Calibri" charset="0"/>
                <a:hlinkClick r:id="rId3"/>
              </a:rPr>
              <a:t>http://www.derotechnical.com/REPORTCARDS/REPORTCARDS.html</a:t>
            </a:r>
            <a:endParaRPr lang="en-US" sz="2000" dirty="0">
              <a:latin typeface="Calibri" charset="0"/>
            </a:endParaRPr>
          </a:p>
          <a:p>
            <a:pPr>
              <a:defRPr/>
            </a:pPr>
            <a:endParaRPr lang="en-US" sz="2000" dirty="0">
              <a:latin typeface="Calibri" charset="0"/>
            </a:endParaRPr>
          </a:p>
          <a:p>
            <a:pPr>
              <a:defRPr/>
            </a:pPr>
            <a:endParaRPr lang="en-US" sz="2000" dirty="0">
              <a:latin typeface="Calibri" charset="0"/>
            </a:endParaRPr>
          </a:p>
        </p:txBody>
      </p:sp>
      <p:pic>
        <p:nvPicPr>
          <p:cNvPr id="74755" name="Picture 5" descr="Screen shot 2010-08-01 at 12.27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61" y="4897387"/>
            <a:ext cx="2424496" cy="184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98" y="4848553"/>
            <a:ext cx="1635850" cy="713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D7CC71-9D1C-8A47-98C0-073C76B9B510}"/>
              </a:ext>
            </a:extLst>
          </p:cNvPr>
          <p:cNvSpPr txBox="1"/>
          <p:nvPr/>
        </p:nvSpPr>
        <p:spPr>
          <a:xfrm>
            <a:off x="1003113" y="5699104"/>
            <a:ext cx="2236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** Have the contractor teach you about maintenance!!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EC60B76-C5F8-5A4E-CF6B-F04939B64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254" y="4754295"/>
            <a:ext cx="20574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178C6F-F160-A94A-1E4A-DC9F98A9056D}"/>
              </a:ext>
            </a:extLst>
          </p:cNvPr>
          <p:cNvSpPr txBox="1"/>
          <p:nvPr/>
        </p:nvSpPr>
        <p:spPr>
          <a:xfrm>
            <a:off x="6058823" y="5586461"/>
            <a:ext cx="223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Report Creator</a:t>
            </a:r>
          </a:p>
        </p:txBody>
      </p:sp>
    </p:spTree>
    <p:extLst>
      <p:ext uri="{BB962C8B-B14F-4D97-AF65-F5344CB8AC3E}">
        <p14:creationId xmlns:p14="http://schemas.microsoft.com/office/powerpoint/2010/main" val="44876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102"/>
            <a:ext cx="8229600" cy="55577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Constraints/Decisions</a:t>
            </a:r>
          </a:p>
        </p:txBody>
      </p:sp>
      <p:pic>
        <p:nvPicPr>
          <p:cNvPr id="4" name="Picture 3" descr="Screen Shot 2016-02-24 at 8.42.35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3" y="1427559"/>
            <a:ext cx="3873500" cy="977900"/>
          </a:xfrm>
          <a:prstGeom prst="rect">
            <a:avLst/>
          </a:prstGeom>
        </p:spPr>
      </p:pic>
      <p:pic>
        <p:nvPicPr>
          <p:cNvPr id="5" name="Picture 4" descr="Screen Shot 2016-02-24 at 8.45.49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60" y="2924987"/>
            <a:ext cx="4487076" cy="1415101"/>
          </a:xfrm>
          <a:prstGeom prst="rect">
            <a:avLst/>
          </a:prstGeom>
        </p:spPr>
      </p:pic>
      <p:pic>
        <p:nvPicPr>
          <p:cNvPr id="7" name="Picture 6" descr="Screen Shot 2016-02-24 at 8.44.53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77" y="4275195"/>
            <a:ext cx="4494497" cy="723389"/>
          </a:xfrm>
          <a:prstGeom prst="rect">
            <a:avLst/>
          </a:prstGeom>
        </p:spPr>
      </p:pic>
      <p:pic>
        <p:nvPicPr>
          <p:cNvPr id="8" name="Picture 7" descr="Screen Shot 2016-02-24 at 8.44.44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88" y="5048409"/>
            <a:ext cx="4562248" cy="773214"/>
          </a:xfrm>
          <a:prstGeom prst="rect">
            <a:avLst/>
          </a:prstGeom>
        </p:spPr>
      </p:pic>
      <p:pic>
        <p:nvPicPr>
          <p:cNvPr id="9" name="Picture 8" descr="Screen Shot 2016-02-24 at 8.44.29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8" y="2955261"/>
            <a:ext cx="3931055" cy="2521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092" y="842297"/>
            <a:ext cx="314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Letter Recognition and Sounds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5559" y="2429792"/>
            <a:ext cx="386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Shape/Color and Number Recognition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939" y="1121133"/>
            <a:ext cx="4292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Post Printing Circles – No Historical Record T2T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506" y="2372568"/>
            <a:ext cx="41719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Post Printed √ – No Historical Record T2T</a:t>
            </a:r>
          </a:p>
          <a:p>
            <a:r>
              <a:rPr lang="en-US" sz="1600" b="1" i="1" dirty="0"/>
              <a:t>IF STANDARDS – </a:t>
            </a:r>
            <a:r>
              <a:rPr lang="en-US" sz="1600" b="1" i="1" dirty="0">
                <a:solidFill>
                  <a:srgbClr val="0000FF"/>
                </a:solidFill>
              </a:rPr>
              <a:t>78 standards </a:t>
            </a:r>
            <a:r>
              <a:rPr lang="en-US" sz="1600" b="1" i="1" dirty="0"/>
              <a:t>– Ask Teachers?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5228" y="5789509"/>
            <a:ext cx="8107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If you choose summative standards for concepts, you may need to provide parents with term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benchmark expectations! 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063144" y="3083257"/>
            <a:ext cx="667534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39265" y="3083257"/>
            <a:ext cx="49071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885700" y="4416141"/>
            <a:ext cx="49071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833612" y="5227983"/>
            <a:ext cx="49071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57754" y="3394913"/>
            <a:ext cx="3168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picture is stored li1e school</a:t>
            </a:r>
          </a:p>
          <a:p>
            <a:r>
              <a:rPr lang="en-US" dirty="0"/>
              <a:t>logo’s.  JPG </a:t>
            </a:r>
          </a:p>
        </p:txBody>
      </p:sp>
      <p:pic>
        <p:nvPicPr>
          <p:cNvPr id="6" name="Picture 5" descr="Screen Shot 2016-02-24 at 8.45.33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37" y="3229349"/>
            <a:ext cx="4222742" cy="10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4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810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i="1">
                <a:latin typeface="Calibri" charset="0"/>
              </a:rPr>
              <a:t>STANDARDS by TERM</a:t>
            </a:r>
          </a:p>
        </p:txBody>
      </p:sp>
      <p:pic>
        <p:nvPicPr>
          <p:cNvPr id="56322" name="Content Placeholder 3" descr="Picture 2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4" b="-964"/>
          <a:stretch>
            <a:fillRect/>
          </a:stretch>
        </p:blipFill>
        <p:spPr>
          <a:xfrm>
            <a:off x="816142" y="1042402"/>
            <a:ext cx="7543800" cy="362585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1CF4DE-F0CC-4E4E-98AD-615B7EAD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44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0170D3-F53F-6749-899C-2EB18BA28BC0}"/>
              </a:ext>
            </a:extLst>
          </p:cNvPr>
          <p:cNvSpPr txBox="1"/>
          <p:nvPr/>
        </p:nvSpPr>
        <p:spPr>
          <a:xfrm>
            <a:off x="627799" y="4658437"/>
            <a:ext cx="8365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ParkBench Visual PST V3.1 gives you the ability shade in gray- much easier than creating a single box and duplicating it to fit into another grid box!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95C1E-DAB4-A04A-8731-FB06FDE7F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4703"/>
            <a:ext cx="2082800" cy="908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F78E8-2657-8B41-9EA0-325D5DFB32A5}"/>
              </a:ext>
            </a:extLst>
          </p:cNvPr>
          <p:cNvSpPr txBox="1"/>
          <p:nvPr/>
        </p:nvSpPr>
        <p:spPr>
          <a:xfrm>
            <a:off x="1189631" y="675557"/>
            <a:ext cx="83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Assess it all terms or some terms. GRAY means not assessed in this term!</a:t>
            </a:r>
          </a:p>
        </p:txBody>
      </p:sp>
    </p:spTree>
    <p:extLst>
      <p:ext uri="{BB962C8B-B14F-4D97-AF65-F5344CB8AC3E}">
        <p14:creationId xmlns:p14="http://schemas.microsoft.com/office/powerpoint/2010/main" val="379809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-207970"/>
            <a:ext cx="8229600" cy="8810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Gray Boxes – Disabled Scores (V3.1)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95C1E-DAB4-A04A-8731-FB06FDE7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" y="6036534"/>
            <a:ext cx="1906078" cy="8309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8E6465-3610-D940-8A80-C93E90C0B2F4}"/>
              </a:ext>
            </a:extLst>
          </p:cNvPr>
          <p:cNvSpPr txBox="1">
            <a:spLocks/>
          </p:cNvSpPr>
          <p:nvPr/>
        </p:nvSpPr>
        <p:spPr>
          <a:xfrm>
            <a:off x="438580" y="6016630"/>
            <a:ext cx="8229600" cy="88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latin typeface="Calibri" charset="0"/>
              </a:rPr>
              <a:t> </a:t>
            </a:r>
            <a:r>
              <a:rPr lang="en-US" sz="2000" b="1" i="1" dirty="0">
                <a:latin typeface="Calibri" charset="0"/>
              </a:rPr>
              <a:t>Version 3.1 check a box rather than draw a box!!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CB354C-5F07-AA45-96B4-08629D25A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" y="435802"/>
            <a:ext cx="8372475" cy="5657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82298-AEAA-8244-B823-0CEFA723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7" y="458151"/>
            <a:ext cx="8372475" cy="5657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87BCF7-4110-B04D-AA92-4D18FBA6E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46" y="493852"/>
            <a:ext cx="6234108" cy="59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17420"/>
            <a:ext cx="7792278" cy="6008743"/>
          </a:xfrm>
        </p:spPr>
      </p:pic>
      <p:sp>
        <p:nvSpPr>
          <p:cNvPr id="5" name="TextBox 4"/>
          <p:cNvSpPr txBox="1"/>
          <p:nvPr/>
        </p:nvSpPr>
        <p:spPr>
          <a:xfrm rot="20079578">
            <a:off x="5797739" y="4186631"/>
            <a:ext cx="23789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25 MINS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All ABOUT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STANDARDS!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8937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6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Mark Anderson must understand us!!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22" y="954342"/>
            <a:ext cx="5947156" cy="3710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66920"/>
            <a:ext cx="9212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 can’t this weekend, I’m doing a PowerSchool Administrator Triathlon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88247" y="5067300"/>
            <a:ext cx="534582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b="1" dirty="0"/>
              <a:t>Creating new standards in Excel from WORD</a:t>
            </a:r>
          </a:p>
          <a:p>
            <a:pPr marL="457200" indent="-457200">
              <a:buAutoNum type="arabicParenR"/>
            </a:pPr>
            <a:r>
              <a:rPr lang="en-US" sz="2000" b="1" dirty="0"/>
              <a:t>Learning to make new grade scales </a:t>
            </a:r>
          </a:p>
          <a:p>
            <a:pPr marL="457200" indent="-457200">
              <a:buAutoNum type="arabicParenR"/>
            </a:pPr>
            <a:r>
              <a:rPr lang="en-US" sz="2000" b="1" dirty="0"/>
              <a:t>Building 8 new report cards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D319E-949B-2945-886C-A5B2EAE5A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540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Creating Your SBRC??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2FB86E-C028-B349-8218-A606F53FFA03}"/>
              </a:ext>
            </a:extLst>
          </p:cNvPr>
          <p:cNvGrpSpPr/>
          <p:nvPr/>
        </p:nvGrpSpPr>
        <p:grpSpPr>
          <a:xfrm>
            <a:off x="755650" y="3137807"/>
            <a:ext cx="8091714" cy="3136900"/>
            <a:chOff x="755650" y="3137807"/>
            <a:chExt cx="8091714" cy="31369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DC50D2-E273-124A-A576-5C09F262C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650" y="3887107"/>
              <a:ext cx="2819400" cy="16383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EDEA01-6FF2-0845-970C-D5F0B5284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0064" y="3137807"/>
              <a:ext cx="5067300" cy="31369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58CE8D-1A50-2C45-B0A1-096858FDD5D3}"/>
                </a:ext>
              </a:extLst>
            </p:cNvPr>
            <p:cNvSpPr/>
            <p:nvPr/>
          </p:nvSpPr>
          <p:spPr>
            <a:xfrm>
              <a:off x="3889829" y="5660571"/>
              <a:ext cx="4238171" cy="232229"/>
            </a:xfrm>
            <a:prstGeom prst="rect">
              <a:avLst/>
            </a:prstGeom>
            <a:solidFill>
              <a:srgbClr val="FFFF00">
                <a:alpha val="1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EF522A-A515-FA4A-A75A-C54D6DC71958}"/>
              </a:ext>
            </a:extLst>
          </p:cNvPr>
          <p:cNvCxnSpPr/>
          <p:nvPr/>
        </p:nvCxnSpPr>
        <p:spPr>
          <a:xfrm>
            <a:off x="265339" y="1132115"/>
            <a:ext cx="8421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8816D3-3084-C440-8D61-4E423008B3BE}"/>
              </a:ext>
            </a:extLst>
          </p:cNvPr>
          <p:cNvGrpSpPr/>
          <p:nvPr/>
        </p:nvGrpSpPr>
        <p:grpSpPr>
          <a:xfrm>
            <a:off x="193407" y="1213309"/>
            <a:ext cx="8428079" cy="1050241"/>
            <a:chOff x="193407" y="1213309"/>
            <a:chExt cx="8428079" cy="10502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2762F76-D93A-D948-AC46-4EFB048F6222}"/>
                </a:ext>
              </a:extLst>
            </p:cNvPr>
            <p:cNvGrpSpPr/>
            <p:nvPr/>
          </p:nvGrpSpPr>
          <p:grpSpPr>
            <a:xfrm>
              <a:off x="3127829" y="1213309"/>
              <a:ext cx="5493657" cy="1026712"/>
              <a:chOff x="3127829" y="1213309"/>
              <a:chExt cx="5493657" cy="102671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18BD9A-A9EB-014E-8E0D-7035F7EA4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771" y="1213309"/>
                <a:ext cx="370885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District Pricing : $395 / year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F6A1A9B-9006-7242-B8B2-A8BE0442F7AB}"/>
                  </a:ext>
                </a:extLst>
              </p:cNvPr>
              <p:cNvSpPr/>
              <p:nvPr/>
            </p:nvSpPr>
            <p:spPr>
              <a:xfrm>
                <a:off x="3127829" y="1538290"/>
                <a:ext cx="5493657" cy="701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Font typeface="Arial" charset="0"/>
                  <a:buNone/>
                </a:pPr>
                <a:r>
                  <a:rPr lang="en-US" b="1" i="1" dirty="0">
                    <a:solidFill>
                      <a:srgbClr val="FF0000"/>
                    </a:solidFill>
                    <a:latin typeface="Calibri" charset="0"/>
                  </a:rPr>
                  <a:t>FREE Demo Licenses are available </a:t>
                </a:r>
                <a:r>
                  <a:rPr lang="mr-IN" b="1" i="1" dirty="0">
                    <a:solidFill>
                      <a:srgbClr val="FF0000"/>
                    </a:solidFill>
                    <a:latin typeface="Calibri" charset="0"/>
                  </a:rPr>
                  <a:t>–</a:t>
                </a:r>
                <a:r>
                  <a:rPr lang="en-US" b="1" i="1" dirty="0">
                    <a:solidFill>
                      <a:srgbClr val="FF0000"/>
                    </a:solidFill>
                    <a:latin typeface="Calibri" charset="0"/>
                  </a:rPr>
                  <a:t> send me an email!</a:t>
                </a:r>
              </a:p>
              <a:p>
                <a:pPr algn="ctr">
                  <a:spcBef>
                    <a:spcPct val="20000"/>
                  </a:spcBef>
                  <a:buFont typeface="Arial" charset="0"/>
                  <a:buNone/>
                </a:pPr>
                <a:r>
                  <a:rPr lang="en-US" b="1" i="1" dirty="0">
                    <a:latin typeface="Calibri" charset="0"/>
                  </a:rPr>
                  <a:t>get2bobc@gmail.com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7BB403-E842-C34A-956F-C7344F759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407" y="1230995"/>
              <a:ext cx="2958130" cy="103255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4B4C5C-50A7-3B4B-8B51-3D58EB543323}"/>
              </a:ext>
            </a:extLst>
          </p:cNvPr>
          <p:cNvSpPr txBox="1"/>
          <p:nvPr/>
        </p:nvSpPr>
        <p:spPr>
          <a:xfrm>
            <a:off x="1296537" y="6346205"/>
            <a:ext cx="613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If you would like a demo license – email me - get2bobc@gmail</a:t>
            </a:r>
          </a:p>
        </p:txBody>
      </p:sp>
    </p:spTree>
    <p:extLst>
      <p:ext uri="{BB962C8B-B14F-4D97-AF65-F5344CB8AC3E}">
        <p14:creationId xmlns:p14="http://schemas.microsoft.com/office/powerpoint/2010/main" val="49201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61FA-176D-E443-82F8-2524C72F2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1B7BB1-BBAD-F648-BF76-4AA39D115AD7}"/>
              </a:ext>
            </a:extLst>
          </p:cNvPr>
          <p:cNvGrpSpPr/>
          <p:nvPr/>
        </p:nvGrpSpPr>
        <p:grpSpPr>
          <a:xfrm>
            <a:off x="0" y="258948"/>
            <a:ext cx="9144000" cy="589411"/>
            <a:chOff x="139700" y="3842888"/>
            <a:chExt cx="7670800" cy="5894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5215D0-1A1A-5C48-8183-3C3132BC7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" y="3842888"/>
              <a:ext cx="2552700" cy="56401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759A43-97E6-9E42-B032-A43D9CB78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3868288"/>
              <a:ext cx="2552700" cy="5640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580976-A9AC-E744-893A-25697649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700" y="3855588"/>
              <a:ext cx="2552700" cy="56401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1A789DF-B823-7548-9C34-55F1325FEB25}"/>
              </a:ext>
            </a:extLst>
          </p:cNvPr>
          <p:cNvSpPr txBox="1"/>
          <p:nvPr/>
        </p:nvSpPr>
        <p:spPr>
          <a:xfrm>
            <a:off x="393700" y="858520"/>
            <a:ext cx="424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CURRICULUM LEADERSHIP</a:t>
            </a:r>
            <a:r>
              <a:rPr lang="en-US" dirty="0"/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6F362-5C9D-2142-9D25-1ED36C477FA5}"/>
              </a:ext>
            </a:extLst>
          </p:cNvPr>
          <p:cNvSpPr txBox="1"/>
          <p:nvPr/>
        </p:nvSpPr>
        <p:spPr>
          <a:xfrm>
            <a:off x="4749800" y="858520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TECHNICAL TEAM or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6F1FB7-49EB-F549-96E1-BF73396338DE}"/>
              </a:ext>
            </a:extLst>
          </p:cNvPr>
          <p:cNvSpPr txBox="1"/>
          <p:nvPr/>
        </p:nvSpPr>
        <p:spPr>
          <a:xfrm>
            <a:off x="368300" y="1290320"/>
            <a:ext cx="4381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Develop Process and Timeline</a:t>
            </a:r>
          </a:p>
          <a:p>
            <a:r>
              <a:rPr lang="en-US" sz="1600" dirty="0"/>
              <a:t>Establish a team (WITH TECH FOLKS)</a:t>
            </a:r>
          </a:p>
          <a:p>
            <a:r>
              <a:rPr lang="en-US" sz="1600" dirty="0"/>
              <a:t>Discuss PILOTS for District </a:t>
            </a:r>
          </a:p>
          <a:p>
            <a:r>
              <a:rPr lang="en-US" sz="1600" dirty="0"/>
              <a:t>Gather Resources</a:t>
            </a:r>
          </a:p>
          <a:p>
            <a:r>
              <a:rPr lang="en-US" sz="1600" dirty="0"/>
              <a:t>Create Grade Level Teams/Leaders</a:t>
            </a:r>
          </a:p>
          <a:p>
            <a:r>
              <a:rPr lang="en-US" sz="1600" dirty="0"/>
              <a:t>Plan STAKEHOLDER communications </a:t>
            </a:r>
          </a:p>
          <a:p>
            <a:r>
              <a:rPr lang="en-US" sz="1600" dirty="0"/>
              <a:t>Review Curriculum and Assessments</a:t>
            </a:r>
          </a:p>
          <a:p>
            <a:r>
              <a:rPr lang="en-US" sz="1600" dirty="0"/>
              <a:t>Establish/Create the Rubrics/Scales</a:t>
            </a:r>
          </a:p>
          <a:p>
            <a:r>
              <a:rPr lang="en-US" sz="1600" dirty="0"/>
              <a:t>Discuss Special Ed, GIFTED, ELL Students</a:t>
            </a:r>
          </a:p>
          <a:p>
            <a:r>
              <a:rPr lang="en-US" sz="1600" dirty="0"/>
              <a:t>Word smith for understanding &amp; shorten</a:t>
            </a:r>
          </a:p>
          <a:p>
            <a:r>
              <a:rPr lang="en-US" sz="1600" dirty="0"/>
              <a:t>Draft list of STANDARDS in </a:t>
            </a:r>
            <a:r>
              <a:rPr lang="en-US" sz="1600" b="1" i="1" u="sng" dirty="0">
                <a:solidFill>
                  <a:srgbClr val="FF0000"/>
                </a:solidFill>
              </a:rPr>
              <a:t>EXCEL</a:t>
            </a:r>
            <a:r>
              <a:rPr lang="en-US" sz="1600" dirty="0"/>
              <a:t> not WORD </a:t>
            </a:r>
          </a:p>
          <a:p>
            <a:r>
              <a:rPr lang="en-US" sz="1600" dirty="0"/>
              <a:t>ELA-MA-Work Habits-SCI-SOC- Specials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Cherry Pick </a:t>
            </a:r>
            <a:r>
              <a:rPr lang="en-US" sz="1600" dirty="0"/>
              <a:t>BETTER standards</a:t>
            </a:r>
          </a:p>
          <a:p>
            <a:r>
              <a:rPr lang="en-US" sz="1600" dirty="0"/>
              <a:t>Review samples of SB report cards</a:t>
            </a:r>
          </a:p>
          <a:p>
            <a:r>
              <a:rPr lang="en-US" sz="1600" dirty="0"/>
              <a:t>Decided Printable/Online report cards</a:t>
            </a:r>
          </a:p>
          <a:p>
            <a:r>
              <a:rPr lang="en-US" sz="1600" dirty="0"/>
              <a:t>Word smith for understanding &amp; shorten</a:t>
            </a:r>
          </a:p>
          <a:p>
            <a:r>
              <a:rPr lang="en-US" sz="1600" dirty="0"/>
              <a:t>Provide</a:t>
            </a:r>
            <a:r>
              <a:rPr lang="en-US" sz="1600" b="1" i="1" dirty="0"/>
              <a:t> </a:t>
            </a:r>
            <a:r>
              <a:rPr lang="en-US" sz="1600" b="1" i="1" dirty="0">
                <a:solidFill>
                  <a:srgbClr val="FF0000"/>
                </a:solidFill>
              </a:rPr>
              <a:t>FINAL</a:t>
            </a:r>
            <a:r>
              <a:rPr lang="en-US" sz="1600" b="1" i="1" dirty="0"/>
              <a:t> </a:t>
            </a:r>
            <a:r>
              <a:rPr lang="en-US" sz="1600" dirty="0"/>
              <a:t>excel to Tech Team</a:t>
            </a:r>
          </a:p>
          <a:p>
            <a:r>
              <a:rPr lang="en-US" sz="1600" dirty="0"/>
              <a:t>Plan adequate PD for Gradebook Training</a:t>
            </a:r>
          </a:p>
          <a:p>
            <a:r>
              <a:rPr lang="en-US" sz="1600" dirty="0"/>
              <a:t>Set Faculty/Grade Level Sharing Expectations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sz="2000" dirty="0"/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B43DAB-5FEC-9D44-84B3-2797589CE806}"/>
              </a:ext>
            </a:extLst>
          </p:cNvPr>
          <p:cNvSpPr txBox="1"/>
          <p:nvPr/>
        </p:nvSpPr>
        <p:spPr>
          <a:xfrm>
            <a:off x="4864100" y="1256030"/>
            <a:ext cx="433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Attend Standards Meetings</a:t>
            </a:r>
          </a:p>
          <a:p>
            <a:r>
              <a:rPr lang="en-US" dirty="0"/>
              <a:t>Review Course Numbers (at each school)</a:t>
            </a:r>
          </a:p>
          <a:p>
            <a:r>
              <a:rPr lang="en-US" dirty="0"/>
              <a:t>Create Grade Scales once provided</a:t>
            </a:r>
          </a:p>
          <a:p>
            <a:r>
              <a:rPr lang="en-US" dirty="0"/>
              <a:t>Understand columns standard import files Build Standard Import Template</a:t>
            </a:r>
          </a:p>
          <a:p>
            <a:r>
              <a:rPr lang="en-US" b="1" dirty="0">
                <a:solidFill>
                  <a:schemeClr val="tx2"/>
                </a:solidFill>
              </a:rPr>
              <a:t>Send it to BobC </a:t>
            </a:r>
            <a:r>
              <a:rPr lang="mr-IN" b="1" dirty="0">
                <a:solidFill>
                  <a:schemeClr val="tx2"/>
                </a:solidFill>
              </a:rPr>
              <a:t>–</a:t>
            </a:r>
            <a:r>
              <a:rPr lang="en-US" b="1" dirty="0">
                <a:solidFill>
                  <a:schemeClr val="tx2"/>
                </a:solidFill>
              </a:rPr>
              <a:t> Reviews for FREE**</a:t>
            </a:r>
          </a:p>
          <a:p>
            <a:r>
              <a:rPr lang="en-US" dirty="0"/>
              <a:t>WHEN FINAL </a:t>
            </a:r>
            <a:r>
              <a:rPr lang="mr-IN" dirty="0"/>
              <a:t>–</a:t>
            </a:r>
            <a:r>
              <a:rPr lang="en-US" dirty="0"/>
              <a:t> Import (opt- no primary)</a:t>
            </a:r>
          </a:p>
          <a:p>
            <a:r>
              <a:rPr lang="en-US" dirty="0"/>
              <a:t>Research Object Reports or Online Options</a:t>
            </a:r>
          </a:p>
          <a:p>
            <a:r>
              <a:rPr lang="en-US" dirty="0"/>
              <a:t>Create or contract for report card</a:t>
            </a:r>
          </a:p>
          <a:p>
            <a:r>
              <a:rPr lang="en-US" dirty="0"/>
              <a:t>Create a single grade to </a:t>
            </a:r>
            <a:r>
              <a:rPr lang="en-US" b="1" i="1" dirty="0">
                <a:solidFill>
                  <a:srgbClr val="FF0000"/>
                </a:solidFill>
              </a:rPr>
              <a:t>PERFECTION</a:t>
            </a:r>
          </a:p>
          <a:p>
            <a:r>
              <a:rPr lang="en-US" dirty="0"/>
              <a:t>Bring Constraints to Curriculum Team </a:t>
            </a:r>
          </a:p>
          <a:p>
            <a:r>
              <a:rPr lang="en-US" dirty="0"/>
              <a:t>SIGN-OFF on designed report card</a:t>
            </a:r>
          </a:p>
          <a:p>
            <a:r>
              <a:rPr lang="en-US" dirty="0"/>
              <a:t>Learn Gradebook even if you aren’t training</a:t>
            </a:r>
          </a:p>
          <a:p>
            <a:r>
              <a:rPr lang="en-US" dirty="0"/>
              <a:t>Create all report cards/import </a:t>
            </a:r>
          </a:p>
          <a:p>
            <a:r>
              <a:rPr lang="en-US" dirty="0"/>
              <a:t>Find your early graders!!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148CA-717F-1C49-8378-D435423D0847}"/>
              </a:ext>
            </a:extLst>
          </p:cNvPr>
          <p:cNvSpPr txBox="1"/>
          <p:nvPr/>
        </p:nvSpPr>
        <p:spPr>
          <a:xfrm>
            <a:off x="4823156" y="5815189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Skipping these steps will result in continuous revisions and most 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often </a:t>
            </a:r>
            <a:r>
              <a:rPr lang="en-US" b="1" i="1" u="sng" dirty="0">
                <a:solidFill>
                  <a:schemeClr val="tx2"/>
                </a:solidFill>
              </a:rPr>
              <a:t>FAILURE!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FB943-C123-9C45-BF1C-AB33ABB551D3}"/>
              </a:ext>
            </a:extLst>
          </p:cNvPr>
          <p:cNvSpPr txBox="1"/>
          <p:nvPr/>
        </p:nvSpPr>
        <p:spPr>
          <a:xfrm>
            <a:off x="243992" y="1392294"/>
            <a:ext cx="8610600" cy="4278094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ADEQUATE TIME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STANDARD SELECTION PROCESS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CREATION/IMPORT of STANDARD TEMPLATE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REFLECTION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ASSESSMENT/GRADING CHANGES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PROFESSIONAL DEVELOPMENT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CREATION OF THE SBRC</a:t>
            </a:r>
          </a:p>
        </p:txBody>
      </p:sp>
    </p:spTree>
    <p:extLst>
      <p:ext uri="{BB962C8B-B14F-4D97-AF65-F5344CB8AC3E}">
        <p14:creationId xmlns:p14="http://schemas.microsoft.com/office/powerpoint/2010/main" val="41486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ubtitle 2"/>
          <p:cNvSpPr txBox="1">
            <a:spLocks/>
          </p:cNvSpPr>
          <p:nvPr/>
        </p:nvSpPr>
        <p:spPr bwMode="auto">
          <a:xfrm>
            <a:off x="2794000" y="1066800"/>
            <a:ext cx="817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8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charset="0"/>
                <a:cs typeface="Arial Black" charset="0"/>
              </a:rPr>
              <a:t>Q &amp; 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12671" y="3762375"/>
            <a:ext cx="5609409" cy="231838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Bob Cornacchioli</a:t>
            </a:r>
            <a:br>
              <a:rPr lang="en-US" dirty="0"/>
            </a:br>
            <a:r>
              <a:rPr lang="en-US" dirty="0">
                <a:hlinkClick r:id="rId2"/>
              </a:rPr>
              <a:t>get2bobc@gmail.com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>
                <a:hlinkClick r:id="rId3"/>
              </a:rPr>
              <a:t>www.derotechnical.com</a:t>
            </a:r>
            <a:endParaRPr lang="en-US" dirty="0"/>
          </a:p>
          <a:p>
            <a:pPr>
              <a:defRPr/>
            </a:pP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1066800"/>
            <a:ext cx="3963333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ANY AND ALL DERO RESOURCES ARE AVAILABLE </a:t>
            </a:r>
          </a:p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 DOWNLOAD, TWEAK and USE FOR YOUR DISTRICT!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317FB-9F3D-B04A-A82A-6A000F993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28" y="3588067"/>
            <a:ext cx="2743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9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63" y="95626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Who are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2238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3600" dirty="0"/>
              <a:t>Traditional or Standards Grades?</a:t>
            </a:r>
          </a:p>
          <a:p>
            <a:pPr lvl="1">
              <a:defRPr/>
            </a:pPr>
            <a:r>
              <a:rPr lang="en-US" sz="3600" dirty="0"/>
              <a:t>Teachers have graded</a:t>
            </a:r>
          </a:p>
          <a:p>
            <a:pPr lvl="1">
              <a:defRPr/>
            </a:pPr>
            <a:r>
              <a:rPr lang="en-US" sz="3600" dirty="0"/>
              <a:t>Teachers will be grading</a:t>
            </a:r>
          </a:p>
          <a:p>
            <a:pPr lvl="1">
              <a:defRPr/>
            </a:pPr>
            <a:r>
              <a:rPr lang="en-US" sz="3600" dirty="0"/>
              <a:t> Selection Process?</a:t>
            </a:r>
          </a:p>
          <a:p>
            <a:pPr lvl="1">
              <a:defRPr/>
            </a:pPr>
            <a:r>
              <a:rPr lang="en-US" sz="3600" dirty="0"/>
              <a:t> Special Needs/GIFTED/ELL Students</a:t>
            </a:r>
          </a:p>
          <a:p>
            <a:pPr lvl="1">
              <a:defRPr/>
            </a:pPr>
            <a:r>
              <a:rPr lang="en-US" sz="3600" dirty="0"/>
              <a:t> Modified Curriculum</a:t>
            </a:r>
          </a:p>
          <a:p>
            <a:pPr lvl="1">
              <a:defRPr/>
            </a:pPr>
            <a:r>
              <a:rPr lang="en-US" sz="3600" dirty="0"/>
              <a:t>Gradebook </a:t>
            </a:r>
            <a:r>
              <a:rPr lang="en-US" sz="3600" b="1" dirty="0">
                <a:solidFill>
                  <a:srgbClr val="FF0000"/>
                </a:solidFill>
              </a:rPr>
              <a:t>PowerTeacherPro</a:t>
            </a:r>
          </a:p>
          <a:p>
            <a:pPr lvl="1">
              <a:defRPr/>
            </a:pPr>
            <a:r>
              <a:rPr lang="en-US" sz="4000" b="1" dirty="0"/>
              <a:t>Start Date- This year?</a:t>
            </a:r>
          </a:p>
          <a:p>
            <a:pPr lvl="1">
              <a:defRPr/>
            </a:pPr>
            <a:r>
              <a:rPr lang="en-US" sz="3600" dirty="0"/>
              <a:t>Hybrid Anyone ( Traditional and Standards) </a:t>
            </a:r>
          </a:p>
          <a:p>
            <a:pPr marL="0" indent="0">
              <a:buFont typeface="Arial" charset="0"/>
              <a:buNone/>
              <a:defRPr/>
            </a:pPr>
            <a:endParaRPr lang="en-US" sz="4800" b="1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 descr="Screen Shot 2015-07-15 at 7.54.1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44" y="6002801"/>
            <a:ext cx="708212" cy="85519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7C9FB4F-CC5F-2441-5C88-112A83F3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337" y="5967012"/>
            <a:ext cx="2522607" cy="86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769938"/>
            <a:ext cx="8229600" cy="825500"/>
          </a:xfrm>
        </p:spPr>
        <p:txBody>
          <a:bodyPr/>
          <a:lstStyle/>
          <a:p>
            <a:r>
              <a:rPr lang="en-US" sz="4000" b="1" dirty="0">
                <a:latin typeface="Calibri" charset="0"/>
              </a:rPr>
              <a:t>CURRICULUM/ADMIN &amp; TECHNICAL</a:t>
            </a:r>
          </a:p>
        </p:txBody>
      </p:sp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703388"/>
            <a:ext cx="4826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655818"/>
            <a:ext cx="8229600" cy="8255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i="1" dirty="0">
                <a:latin typeface="+mj-lt"/>
                <a:ea typeface="+mj-ea"/>
                <a:cs typeface="+mj-cs"/>
              </a:rPr>
              <a:t>Collaborate and learn the constraints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514600" y="4117975"/>
            <a:ext cx="4625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DRAW A LINE IN THE SAND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288" y="0"/>
            <a:ext cx="990600" cy="990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5135" y="1595438"/>
            <a:ext cx="5075537" cy="3919612"/>
            <a:chOff x="1325263" y="1760538"/>
            <a:chExt cx="5075537" cy="39196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63" y="1760538"/>
              <a:ext cx="5075537" cy="260826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54391" y="3925824"/>
              <a:ext cx="465807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b="1" i="1" dirty="0">
                  <a:solidFill>
                    <a:schemeClr val="accent1"/>
                  </a:solidFill>
                </a:rPr>
                <a:t>SHIFT</a:t>
              </a:r>
            </a:p>
            <a:p>
              <a:pPr algn="ctr"/>
              <a:r>
                <a:rPr lang="en-US" sz="3600" b="1" i="1" dirty="0">
                  <a:solidFill>
                    <a:schemeClr val="accent1"/>
                  </a:solidFill>
                </a:rPr>
                <a:t>Go slow to get it right!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9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7FE9-4D2E-824C-817F-F2D5B891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71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i="1" dirty="0">
                <a:solidFill>
                  <a:schemeClr val="accent1">
                    <a:lumMod val="75000"/>
                  </a:schemeClr>
                </a:solidFill>
              </a:rPr>
              <a:t>Implementation Signs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13D743-E88C-9F43-AF47-C88776C65FE5}"/>
              </a:ext>
            </a:extLst>
          </p:cNvPr>
          <p:cNvGrpSpPr/>
          <p:nvPr/>
        </p:nvGrpSpPr>
        <p:grpSpPr>
          <a:xfrm>
            <a:off x="1500736" y="1302447"/>
            <a:ext cx="6340443" cy="4655265"/>
            <a:chOff x="-266286" y="1545464"/>
            <a:chExt cx="6938457" cy="509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C2DE5B-376E-C14B-A12C-F217796E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2714" y="1692512"/>
              <a:ext cx="2063715" cy="21166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EC24636-C5F2-6945-BF98-4BA0F3542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8499" y="1742999"/>
              <a:ext cx="2063715" cy="20460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824D8A-E063-D944-8492-758E4F486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2954" y="4198529"/>
              <a:ext cx="2409568" cy="24412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6D8B60-E412-6C4D-97E9-89AE22AE1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0471" y="4362032"/>
              <a:ext cx="2241700" cy="22322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77AF90-79E2-7747-9A51-AD259887C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66286" y="4303044"/>
              <a:ext cx="2213482" cy="223224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DA688E-6103-7A4A-AC1F-D746E600F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6007" y="1545464"/>
              <a:ext cx="2492099" cy="235597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DEFD1F2-9FC4-7146-B5E6-511074795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78" y="1372278"/>
            <a:ext cx="4426509" cy="45191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0C45ED-FCAB-BB45-AB7B-53941F0D86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8937" y="1372278"/>
            <a:ext cx="4426509" cy="45191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0A2D612-3AA5-0F43-A355-CE9DB489CA00}"/>
              </a:ext>
            </a:extLst>
          </p:cNvPr>
          <p:cNvSpPr txBox="1"/>
          <p:nvPr/>
        </p:nvSpPr>
        <p:spPr>
          <a:xfrm>
            <a:off x="5337169" y="2862457"/>
            <a:ext cx="27174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>
                <a:solidFill>
                  <a:schemeClr val="accent1">
                    <a:lumMod val="75000"/>
                  </a:schemeClr>
                </a:solidFill>
              </a:rPr>
              <a:t>WHY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8E8E88-8172-F24B-8F9D-CDEA36A2A3C7}"/>
              </a:ext>
            </a:extLst>
          </p:cNvPr>
          <p:cNvSpPr txBox="1"/>
          <p:nvPr/>
        </p:nvSpPr>
        <p:spPr>
          <a:xfrm>
            <a:off x="691010" y="2911885"/>
            <a:ext cx="3333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>
                <a:solidFill>
                  <a:schemeClr val="accent1">
                    <a:lumMod val="75000"/>
                  </a:schemeClr>
                </a:solidFill>
              </a:rPr>
              <a:t>WHAT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970F76-0037-FA4B-95D0-8A621E6BF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130" y="1413467"/>
            <a:ext cx="4426509" cy="45191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73AED21-FDA4-B443-B347-D152CE59788C}"/>
              </a:ext>
            </a:extLst>
          </p:cNvPr>
          <p:cNvSpPr txBox="1"/>
          <p:nvPr/>
        </p:nvSpPr>
        <p:spPr>
          <a:xfrm>
            <a:off x="5106505" y="2953074"/>
            <a:ext cx="3333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>
                <a:solidFill>
                  <a:schemeClr val="accent1">
                    <a:lumMod val="75000"/>
                  </a:schemeClr>
                </a:solidFill>
              </a:rPr>
              <a:t>WHAT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B98F874-D94C-094B-A7D6-AA483AE31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59" y="1413467"/>
            <a:ext cx="4426509" cy="451911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108BFD-C4D1-A240-B004-8EBFC3021A95}"/>
              </a:ext>
            </a:extLst>
          </p:cNvPr>
          <p:cNvSpPr txBox="1"/>
          <p:nvPr/>
        </p:nvSpPr>
        <p:spPr>
          <a:xfrm>
            <a:off x="991691" y="2903646"/>
            <a:ext cx="27174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>
                <a:solidFill>
                  <a:schemeClr val="accent1">
                    <a:lumMod val="75000"/>
                  </a:schemeClr>
                </a:solidFill>
              </a:rPr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144523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9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98379</TotalTime>
  <Words>3402</Words>
  <Application>Microsoft Macintosh PowerPoint</Application>
  <PresentationFormat>On-screen Show (4:3)</PresentationFormat>
  <Paragraphs>615</Paragraphs>
  <Slides>69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Arial Black</vt:lpstr>
      <vt:lpstr>Calibri</vt:lpstr>
      <vt:lpstr>Chalkboard</vt:lpstr>
      <vt:lpstr>Office Theme</vt:lpstr>
      <vt:lpstr>PowerPoint Presentation</vt:lpstr>
      <vt:lpstr>Understanding Common Language Constraints and “Givens” in PowerSchool Best Practices- Standards are Coming! Importing Standards using Excel Grade Scales Looking at  PTP Report Card options </vt:lpstr>
      <vt:lpstr>Your concerns…</vt:lpstr>
      <vt:lpstr>PowerPoint Presentation</vt:lpstr>
      <vt:lpstr>PowerPoint Presentation</vt:lpstr>
      <vt:lpstr>PowerSchool Clients Worldwide</vt:lpstr>
      <vt:lpstr>Who are you?</vt:lpstr>
      <vt:lpstr>CURRICULUM/ADMIN &amp; TECHNICAL</vt:lpstr>
      <vt:lpstr>Implementation Signs</vt:lpstr>
      <vt:lpstr>Standard Resources</vt:lpstr>
      <vt:lpstr>Most Common Mistakes</vt:lpstr>
      <vt:lpstr>AUSTIN’S BUTTERFLY  </vt:lpstr>
      <vt:lpstr>Essential Question #1 What is the Primary purpose of classroom assessments? </vt:lpstr>
      <vt:lpstr>Strong Leadership is a must! </vt:lpstr>
      <vt:lpstr>PowerPoint Presentation</vt:lpstr>
      <vt:lpstr>Selecting Your Standards</vt:lpstr>
      <vt:lpstr>PowerPoint Presentation</vt:lpstr>
      <vt:lpstr>Delicate Balance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 requires continual checking of your stakeholders temperature.  HAS THIS HAPPENED YET?</vt:lpstr>
      <vt:lpstr>Communicating Change is Coming!</vt:lpstr>
      <vt:lpstr>Read anything by Ken O’Connor  aka The Grade Doctor</vt:lpstr>
      <vt:lpstr>PowerPoint Presentation</vt:lpstr>
      <vt:lpstr>PowerPoint Presentation</vt:lpstr>
      <vt:lpstr>Your Conversion Scale has been set…   now what does a 4 or a C really mean?  </vt:lpstr>
      <vt:lpstr>Grade Scales Courses use Grade Scales – Assignments, Standards use Grade Scales</vt:lpstr>
      <vt:lpstr>Homebound Assessment</vt:lpstr>
      <vt:lpstr>Additional Considerations</vt:lpstr>
      <vt:lpstr>PowerPoint Presentation</vt:lpstr>
      <vt:lpstr>Standard Important Template</vt:lpstr>
      <vt:lpstr>Standard Important Template</vt:lpstr>
      <vt:lpstr>Standard Important Template</vt:lpstr>
      <vt:lpstr>Standard Important Template</vt:lpstr>
      <vt:lpstr>PowerPoint Presentation</vt:lpstr>
      <vt:lpstr>UNIQUE IDENTIFIER FOR EACH STANDARDS </vt:lpstr>
      <vt:lpstr>Standards Associated to Multiple Grades</vt:lpstr>
      <vt:lpstr>PowerPoint Presentation</vt:lpstr>
      <vt:lpstr>PowerPoint Presentation</vt:lpstr>
      <vt:lpstr>PowerPoint Presentation</vt:lpstr>
      <vt:lpstr>Standard Import Template </vt:lpstr>
      <vt:lpstr>PowerPoint Presentation</vt:lpstr>
      <vt:lpstr>PowerPoint Presentation</vt:lpstr>
      <vt:lpstr>PowerPoint Presentation</vt:lpstr>
      <vt:lpstr>PowerPoint Presentation</vt:lpstr>
      <vt:lpstr>Standard Import Template </vt:lpstr>
      <vt:lpstr>PowerPoint Presentation</vt:lpstr>
      <vt:lpstr>What to show in the PTP?</vt:lpstr>
      <vt:lpstr>PowerPoint Presentation</vt:lpstr>
      <vt:lpstr>PowerPoint Presentation</vt:lpstr>
      <vt:lpstr>Additional Thoughts on Comments</vt:lpstr>
      <vt:lpstr>PowerPoint Presentation</vt:lpstr>
      <vt:lpstr>PowerPoint Presentation</vt:lpstr>
      <vt:lpstr>PowerPoint Presentation</vt:lpstr>
      <vt:lpstr>Have you thought about Report Cards?</vt:lpstr>
      <vt:lpstr>Constraints/Decisions</vt:lpstr>
      <vt:lpstr>STANDARDS by TERM</vt:lpstr>
      <vt:lpstr>Gray Boxes – Disabled Scores (V3.1)</vt:lpstr>
      <vt:lpstr>PowerPoint Presentation</vt:lpstr>
      <vt:lpstr>Mark Anderson must understand us!!</vt:lpstr>
      <vt:lpstr>Creating Your SBRC??</vt:lpstr>
      <vt:lpstr>PowerPoint Presentation</vt:lpstr>
      <vt:lpstr>PowerPoint Presentation</vt:lpstr>
    </vt:vector>
  </TitlesOfParts>
  <Company>Shrewsbury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Standards</dc:title>
  <dc:creator>Bob Cornacchioli</dc:creator>
  <cp:lastModifiedBy>Bob Cornacchioli</cp:lastModifiedBy>
  <cp:revision>372</cp:revision>
  <dcterms:created xsi:type="dcterms:W3CDTF">2014-09-20T00:46:28Z</dcterms:created>
  <dcterms:modified xsi:type="dcterms:W3CDTF">2022-05-09T13:53:58Z</dcterms:modified>
</cp:coreProperties>
</file>